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9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9:13:52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24575,'1328'0'-1365,"-1292"0"-5461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9:13:52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565 213 24575,'0'-7'0,"-7"-1"0,-8-7 0,-8 0 0,-7 2 0,-4 3 0,-4 4 0,-1 3 0,0-5 0,-1-1 0,1 1 0,0 2 0,0-11 0,1-2 0,0 2 0,0-3 0,0 2 0,7 4-8191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9:13:52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592 0 24575,'-344'0'0,"335"1"10,-1 0 0,0 1 0,1 0 0,-1 1 0,1 0 0,0 0 0,0 1 0,0 0 0,0 1 0,0 0 0,-14 11 0,-5 6-753,-48 48 1,58-50-6084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9:14:06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24575,'0'1428'0,"-1"-1394"-5,-3-1-1,-10 50 0,3-27-1342,6-24-5478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9:14:06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0 406 24575,'0'-6'0,"0"-16"0,0-10 0,0-6 0,7-3 0,1-1 0,7 0 0,6 8 0,7 2 0,-1 1 0,0 5 0,3 1 0,2 5 0,-4 5-8191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9:14:06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334 530 24575,'0'-6'0,"-7"-9"0,-1-8 0,0-7 0,1-4 0,-4-3 0,0-2 0,-6 6 0,-5 8 0,1 2 0,-3-7 0,3-6 0,-2-3 0,-3 5 0,-3 9 0,-4-11 0,-2 0 0,5 7-8191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9:14:30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2998 386 24575,'-5'-1'0,"1"1"0,-1-2 0,0 1 0,0-2 0,1 2 0,-1-1 0,1 0 0,0-2 0,-1 2 0,-3-4 0,-20-12 0,-232-76 0,145 43 0,-67-25 0,88 44 0,30 10 0,-2 2 0,-115-18 0,-377 28 0,314 13 0,-508-3 0,736 0 0,1 0 0,0 1 0,-1 2 0,1 0 0,0 0 0,0 2 0,1-1 0,-1 2 0,1 1 0,-19 10 0,22-9 0,0 1 0,1 0 0,0 0 0,1 1 0,-1 0 0,2 1 0,-1 0 0,1 2 0,1-2 0,0 2 0,1 0 0,-8 20 0,0 8 0,3 2 0,1 0 0,2 1 0,1-1 0,-2 76 0,-13 85 0,14-143 0,3 1 0,2-1 0,5 66 0,-1-40 0,-1-72 0,1-2 0,0 2 0,1-2 0,0 2 0,1-2 0,0 1 0,1-1 0,0-1 0,1 2 0,1-2 0,13 24 0,-8-18 0,2-2 0,0 0 0,1 0 0,0-1 0,1-1 0,32 22 0,1-5 0,1-4 0,1-2 0,98 33 0,376 96 0,-419-138 0,0-5 0,0-6 0,110-10 0,-29 2 0,457 3 0,-565-5 0,-2-4 0,1-3 0,-1-5 0,140-51 0,-196 61 0,0 0 0,-1-1 0,0-2 0,0 0 0,-1-3 0,0 1 0,-1-1 0,0-1 0,-1 0 0,19-23 0,-6 1 0,-2-1 0,-1 1 0,36-73 0,-51 88 0,-2-1 0,0-2 0,-2 2 0,0-2 0,-1 0 0,-1 0 0,-1 0 0,-1-1 0,0-25 0,-10-449 0,7 492 0,0 1 0,0-1 0,0 2 0,-1-2 0,0 0 0,-1 0 0,1 2 0,-1-2 0,0 2 0,0-2 0,-1 1 0,1 1 0,-1-1 0,0 1 0,-1-1 0,1 1 0,-1 0 0,0 0 0,0 1 0,-1 0 0,-5-5 0,2 3 0,-2 0 0,1 1 0,0 0 0,-1 2 0,0 0 0,0-1 0,0 1 0,0 2 0,0-1 0,0 1 0,-14-1 0,-13 2-1365,3 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7835D-1455-475F-B78E-326BCEDE5DDE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275E4-21BE-47E8-A22E-0EEB28755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24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CED2F-C020-391E-08E1-FC87FF449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FFB11-03B0-B802-28DA-264E11BCB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ECD7F-8577-7AC6-5918-A33443A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DFADA8-A5F7-F25E-496C-4DEF19CF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0DBAE-5638-1293-1F17-244508C9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31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13A-85CA-F1D5-19C6-553B1B3C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97635E-8ABF-F700-0540-D3630E2F2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242D71-F38C-E366-4C8A-CDA2415C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D5B6D-F0B9-CF14-3F45-9A2D901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C4D0C-B039-2562-2B70-21F9D3A5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41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8C4F83-0F0A-CD7F-BA4B-D34D6FD11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2E7234-DB5C-76F8-22ED-A940EBD7E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2EE5C-F0EA-24C0-2AF3-B4792D31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6629C-A130-B473-9792-D7E366C9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BC31AE-77E3-4186-AADF-9CA67453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964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3DFF9-F4CD-F92F-D589-E828E7FE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D15F9-6D19-C194-F8CA-298D4C41B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1202FA-1070-88DD-FC46-87B25330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F725B-84FE-2A27-B366-6E468967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043C12-91E8-134E-B470-83BCF534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55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326AC-0965-7D18-FC49-97710459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862F87-0B09-8CC3-6892-DF7457B6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1DBBB-8144-6937-0CC8-82EBC9BC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72438D-6A78-49EE-D8DB-8BE2AD8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BFE3E1-5AC1-44C1-7963-F8463DFA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490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76816-DF62-B4A8-0B85-BB35B09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C5E1B2-9993-FC27-9446-539E77E26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569DF3-5F83-E3B2-4CE0-C5566A702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B16F73-7CBF-5726-3933-AC74E0A0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E7207-75BF-D8B3-48A2-827CDDBF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2C8039-C99B-D4B3-4A27-B0F5F3E5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7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C1956-AB76-D18B-55E8-0C22DBCC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C5003C-55B7-8CF0-8E44-8F5C4F51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640F08-600F-96BB-EE72-71CD58076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0E8615-2675-DBAD-AE09-5B5D48E54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B876F8-C351-CCEE-098C-E6C0A95A1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16981B-A145-4A3E-3082-DCC09EB9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E7E10F-4FB0-9F92-2884-69EDECA1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E50FB9-08F1-4384-B1DC-332A9EC9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657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97883-07EE-FC88-54E5-DB947F5A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6A5743-BB41-BB6E-66C9-39FBC645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931A84-FA45-3E50-8A7C-E8E98AC6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EED61-B259-CD71-E936-7B9DCA78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829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275ECC-C8B7-5873-9BE4-390BAB01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13B3CE-510C-461B-18F9-CAB670CE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01F6A9-C482-4679-1489-4ACE0D08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89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80F55-193C-233B-58A8-A5F7B24E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7F2BF-2DBB-01BF-1DA8-311D316CC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305203-85FD-A295-0EA6-15FC2335E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A20992-57D7-E3A6-55B2-74DC896B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C53359-F656-0DCA-A75D-22E2C1C6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AB46B8-2A23-38D5-6989-7C2ECF91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36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6A48E-1FA1-254F-FBEF-1838406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EC8757-33C0-FC99-AF35-4AC5B0571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371E3D-4799-E86A-79EE-6D464871D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165BA0-42DE-3237-1DC3-EBEAEB96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B6B1BE-2C4B-0576-341B-F7D19F6D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E9AEC9-458E-E241-B9B8-AB2FB2BD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526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949891-606A-F8BD-57E8-E6A7850A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24C40E-C23E-9B68-E729-E04A754B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BDE48-2E50-AABA-FD92-A755A57A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FA324-D423-40F6-83F7-F6B260DA5E68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8750E-A554-BD45-308D-A291F915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9C501-DF73-32E9-ECDC-3831291F8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15BCC-D126-4D52-B8C4-A9115D5BFD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customXml" Target="../ink/ink6.xml"/><Relationship Id="rId8" Type="http://schemas.openxmlformats.org/officeDocument/2006/relationships/image" Target="NULL"/><Relationship Id="rId3" Type="http://schemas.openxmlformats.org/officeDocument/2006/relationships/customXml" Target="../ink/ink1.xml"/><Relationship Id="rId12" Type="http://schemas.openxmlformats.org/officeDocument/2006/relationships/image" Target="NULL"/><Relationship Id="rId17" Type="http://schemas.openxmlformats.org/officeDocument/2006/relationships/customXml" Target="../ink/ink5.xml"/><Relationship Id="rId2" Type="http://schemas.openxmlformats.org/officeDocument/2006/relationships/image" Target="../media/image3.png"/><Relationship Id="rId16" Type="http://schemas.openxmlformats.org/officeDocument/2006/relationships/image" Target="../media/image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15" Type="http://schemas.openxmlformats.org/officeDocument/2006/relationships/customXml" Target="../ink/ink4.xml"/><Relationship Id="rId19" Type="http://schemas.openxmlformats.org/officeDocument/2006/relationships/customXml" Target="../ink/ink7.xml"/><Relationship Id="rId4" Type="http://schemas.openxmlformats.org/officeDocument/2006/relationships/image" Target="../media/image4.png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853FC-8997-462D-1E89-87A579F2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22" y="74984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s-CL" dirty="0"/>
              <a:t>Situación Actual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D044C4-BDB9-7E28-3942-B9FA83BAD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074" y="1232297"/>
            <a:ext cx="6974779" cy="5828070"/>
          </a:xfrm>
        </p:spPr>
        <p:txBody>
          <a:bodyPr>
            <a:normAutofit/>
          </a:bodyPr>
          <a:lstStyle/>
          <a:p>
            <a:r>
              <a:rPr lang="es-CL" sz="2000" dirty="0"/>
              <a:t>Tecnología: Bomba Centrifuga</a:t>
            </a:r>
          </a:p>
          <a:p>
            <a:r>
              <a:rPr lang="es-CL" sz="2000" dirty="0"/>
              <a:t>Q: 15 m3/h</a:t>
            </a:r>
          </a:p>
          <a:p>
            <a:r>
              <a:rPr lang="es-CL" sz="2000" dirty="0"/>
              <a:t>H: 47 </a:t>
            </a:r>
            <a:r>
              <a:rPr lang="es-CL" sz="2000" dirty="0" err="1"/>
              <a:t>mca</a:t>
            </a:r>
            <a:endParaRPr lang="es-CL" sz="2000" dirty="0"/>
          </a:p>
          <a:p>
            <a:r>
              <a:rPr lang="es-CL" sz="2000" dirty="0"/>
              <a:t>Marca: Desconocida</a:t>
            </a:r>
          </a:p>
          <a:p>
            <a:r>
              <a:rPr lang="es-CL" sz="2000" dirty="0"/>
              <a:t>Potencia Nominal:  5,5 kW</a:t>
            </a:r>
          </a:p>
          <a:p>
            <a:r>
              <a:rPr lang="es-CL" sz="2000" dirty="0"/>
              <a:t>Antigüedad: 8 años.</a:t>
            </a:r>
          </a:p>
          <a:p>
            <a:endParaRPr lang="es-CL" sz="2000" u="sng" dirty="0"/>
          </a:p>
          <a:p>
            <a:r>
              <a:rPr lang="es-CL" sz="2000" u="sng" dirty="0"/>
              <a:t>Consideraciones</a:t>
            </a:r>
          </a:p>
          <a:p>
            <a:r>
              <a:rPr lang="es-CL" sz="2000" dirty="0"/>
              <a:t>Horas de operación: 3.000 </a:t>
            </a:r>
            <a:r>
              <a:rPr lang="es-CL" sz="2000" dirty="0" err="1"/>
              <a:t>hrs</a:t>
            </a:r>
            <a:r>
              <a:rPr lang="es-CL" sz="2000" dirty="0"/>
              <a:t>/año</a:t>
            </a:r>
          </a:p>
          <a:p>
            <a:r>
              <a:rPr lang="es-ES" sz="2000" dirty="0"/>
              <a:t>Pérdida de Eficiencia: 2 % al año</a:t>
            </a:r>
          </a:p>
          <a:p>
            <a:r>
              <a:rPr lang="es-ES" sz="2000" dirty="0"/>
              <a:t>Pérdida de Eficiencia: 8 x 2% = 16%</a:t>
            </a:r>
          </a:p>
          <a:p>
            <a:endParaRPr lang="es-CL" sz="2000" u="sng" dirty="0"/>
          </a:p>
          <a:p>
            <a:r>
              <a:rPr lang="es-CL" sz="2000" dirty="0"/>
              <a:t>Consumo anual: </a:t>
            </a:r>
          </a:p>
          <a:p>
            <a:r>
              <a:rPr lang="es-CL" sz="2000" dirty="0"/>
              <a:t>5,5 kW x 3.000 </a:t>
            </a:r>
            <a:r>
              <a:rPr lang="es-CL" sz="2000" dirty="0" err="1"/>
              <a:t>hrs</a:t>
            </a:r>
            <a:r>
              <a:rPr lang="es-CL" sz="2000" dirty="0"/>
              <a:t>/año x 1,16  = 19.140 kWh/año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u="sng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F0F558-1B22-5590-271E-96682A133277}"/>
              </a:ext>
            </a:extLst>
          </p:cNvPr>
          <p:cNvSpPr txBox="1">
            <a:spLocks/>
          </p:cNvSpPr>
          <p:nvPr/>
        </p:nvSpPr>
        <p:spPr>
          <a:xfrm>
            <a:off x="1304143" y="171847"/>
            <a:ext cx="10538087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/>
              <a:t>RECAMBIO BOMBA CENTRIFUGA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1C76FF-8D07-0A05-60FD-3308BD462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/>
          <a:stretch/>
        </p:blipFill>
        <p:spPr bwMode="auto">
          <a:xfrm>
            <a:off x="5898630" y="702072"/>
            <a:ext cx="5943600" cy="46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C180F-643F-13B3-B471-070AF425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136EA-9EF9-34BA-6383-5E145418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22" y="74984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s-CL" dirty="0"/>
              <a:t>Cambio Propuesto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DCF791-5E34-E866-587C-943E56613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074" y="1375601"/>
            <a:ext cx="6974779" cy="5235061"/>
          </a:xfrm>
        </p:spPr>
        <p:txBody>
          <a:bodyPr>
            <a:normAutofit/>
          </a:bodyPr>
          <a:lstStyle/>
          <a:p>
            <a:r>
              <a:rPr lang="es-ES" sz="2000" dirty="0"/>
              <a:t>Marca: </a:t>
            </a:r>
            <a:r>
              <a:rPr lang="es-ES" sz="2000" dirty="0" err="1"/>
              <a:t>Pedrollo</a:t>
            </a:r>
            <a:r>
              <a:rPr lang="es-ES" sz="2000" dirty="0"/>
              <a:t>. F32/200B </a:t>
            </a:r>
          </a:p>
          <a:p>
            <a:r>
              <a:rPr lang="es-CL" sz="2000" dirty="0"/>
              <a:t>Q: 15 m3/h</a:t>
            </a:r>
          </a:p>
          <a:p>
            <a:r>
              <a:rPr lang="es-CL" sz="2000" dirty="0"/>
              <a:t>H: 47 </a:t>
            </a:r>
            <a:r>
              <a:rPr lang="es-CL" sz="2000" dirty="0" err="1"/>
              <a:t>mca</a:t>
            </a:r>
            <a:endParaRPr lang="es-CL" sz="2000" dirty="0"/>
          </a:p>
          <a:p>
            <a:r>
              <a:rPr lang="es-CL" sz="2000" dirty="0"/>
              <a:t>Marca: Desconocida</a:t>
            </a:r>
          </a:p>
          <a:p>
            <a:r>
              <a:rPr lang="es-CL" sz="2000" dirty="0"/>
              <a:t>Potencia Nominal:  5,5 kW</a:t>
            </a:r>
          </a:p>
          <a:p>
            <a:r>
              <a:rPr lang="es-CL" sz="2000" dirty="0"/>
              <a:t>Costo unitario: $1.587.990 (IVA incluido)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980163-74B3-C175-147F-3FBA3353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303" y="615561"/>
            <a:ext cx="6149697" cy="45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738B5-F130-3A3F-356C-36129994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A470-F8F3-5231-E70A-CA6B48F5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22" y="200806"/>
            <a:ext cx="9015752" cy="530225"/>
          </a:xfrm>
        </p:spPr>
        <p:txBody>
          <a:bodyPr>
            <a:normAutofit fontScale="90000"/>
          </a:bodyPr>
          <a:lstStyle/>
          <a:p>
            <a:r>
              <a:rPr lang="es-CL" dirty="0"/>
              <a:t>Cálculo de Ahorro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180FB0-FCFD-F6F1-2805-2C12E610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852" y="995364"/>
            <a:ext cx="11557417" cy="2593998"/>
          </a:xfrm>
        </p:spPr>
        <p:txBody>
          <a:bodyPr>
            <a:normAutofit/>
          </a:bodyPr>
          <a:lstStyle/>
          <a:p>
            <a:r>
              <a:rPr lang="es-CL" sz="2000" dirty="0"/>
              <a:t>Ahorro Energético Anual: 5,5 kW x 3.000</a:t>
            </a:r>
            <a:r>
              <a:rPr lang="es-ES" sz="2000" dirty="0"/>
              <a:t> </a:t>
            </a:r>
            <a:r>
              <a:rPr lang="es-ES" sz="2000" dirty="0" err="1"/>
              <a:t>hrs</a:t>
            </a:r>
            <a:r>
              <a:rPr lang="es-ES" sz="2000" dirty="0"/>
              <a:t>/año x 0,16 = 2.640 kWh/año</a:t>
            </a:r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Precio de la Energía :   160 $/kWh (IVA incluido).</a:t>
            </a:r>
          </a:p>
          <a:p>
            <a:endParaRPr lang="es-CL" sz="2000" dirty="0"/>
          </a:p>
          <a:p>
            <a:r>
              <a:rPr lang="es-CL" sz="2000" dirty="0"/>
              <a:t>Ahorro Monetario Anual: </a:t>
            </a:r>
            <a:r>
              <a:rPr lang="es-ES" sz="2000" dirty="0"/>
              <a:t>2.640</a:t>
            </a:r>
            <a:r>
              <a:rPr lang="es-CL" sz="2000" dirty="0"/>
              <a:t> kWh/año x 160 $/kWh = 422.400 $/año</a:t>
            </a:r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dirty="0"/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u="sng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F2BB672-16C7-61AD-2500-6FD8569BBC01}"/>
              </a:ext>
            </a:extLst>
          </p:cNvPr>
          <p:cNvSpPr txBox="1">
            <a:spLocks/>
          </p:cNvSpPr>
          <p:nvPr/>
        </p:nvSpPr>
        <p:spPr>
          <a:xfrm>
            <a:off x="409731" y="4285397"/>
            <a:ext cx="9015752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Periodo de Retorno de la Inversión (PRI)</a:t>
            </a:r>
            <a:endParaRPr lang="es-CL" sz="2900" dirty="0"/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6CF51561-7355-B089-84B6-1129A4E90E9F}"/>
              </a:ext>
            </a:extLst>
          </p:cNvPr>
          <p:cNvSpPr txBox="1">
            <a:spLocks/>
          </p:cNvSpPr>
          <p:nvPr/>
        </p:nvSpPr>
        <p:spPr>
          <a:xfrm>
            <a:off x="409731" y="4694828"/>
            <a:ext cx="11557417" cy="1146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000" dirty="0"/>
          </a:p>
          <a:p>
            <a:r>
              <a:rPr lang="es-CL" sz="2000" dirty="0"/>
              <a:t>PRI: $ 1.587.990 / 422.400 $/año = 3,8 [años]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dirty="0"/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u="sng" dirty="0"/>
          </a:p>
        </p:txBody>
      </p:sp>
    </p:spTree>
    <p:extLst>
      <p:ext uri="{BB962C8B-B14F-4D97-AF65-F5344CB8AC3E}">
        <p14:creationId xmlns:p14="http://schemas.microsoft.com/office/powerpoint/2010/main" val="129525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E583E-79BD-2BD5-E7E0-50B3DAC1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E8417-A831-7A3C-7205-C3C324C1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02" y="200806"/>
            <a:ext cx="9015752" cy="530225"/>
          </a:xfrm>
        </p:spPr>
        <p:txBody>
          <a:bodyPr>
            <a:normAutofit fontScale="90000"/>
          </a:bodyPr>
          <a:lstStyle/>
          <a:p>
            <a:r>
              <a:rPr lang="es-CL" dirty="0"/>
              <a:t>Cálculo del Cofinanciamiento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22782F-C694-AE5B-232B-F385EDAF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90" y="1473959"/>
            <a:ext cx="11371210" cy="2914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295D2CE4-476E-2AD0-EA26-5405DE694D35}"/>
                  </a:ext>
                </a:extLst>
              </p14:cNvPr>
              <p14:cNvContentPartPr/>
              <p14:nvPr/>
            </p14:nvContentPartPr>
            <p14:xfrm>
              <a:off x="227322" y="3519360"/>
              <a:ext cx="491400" cy="3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295D2CE4-476E-2AD0-EA26-5405DE694D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22" y="3501360"/>
                <a:ext cx="5270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o 4">
            <a:extLst>
              <a:ext uri="{FF2B5EF4-FFF2-40B4-BE49-F238E27FC236}">
                <a16:creationId xmlns:a16="http://schemas.microsoft.com/office/drawing/2014/main" id="{A2CC6116-76EE-7BF1-B75A-6BF890B9590E}"/>
              </a:ext>
            </a:extLst>
          </p:cNvPr>
          <p:cNvGrpSpPr/>
          <p:nvPr/>
        </p:nvGrpSpPr>
        <p:grpSpPr>
          <a:xfrm>
            <a:off x="502002" y="3429000"/>
            <a:ext cx="217440" cy="176040"/>
            <a:chOff x="465485" y="2871258"/>
            <a:chExt cx="2174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BE99615-422F-8736-6A2C-660AAD8ED7BC}"/>
                    </a:ext>
                  </a:extLst>
                </p14:cNvPr>
                <p14:cNvContentPartPr/>
                <p14:nvPr/>
              </p14:nvContentPartPr>
              <p14:xfrm>
                <a:off x="465485" y="2871258"/>
                <a:ext cx="203400" cy="7668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3D399925-BF90-557B-31FD-9D34A1AE3B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7485" y="2853258"/>
                  <a:ext cx="239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3E8CB130-EB02-ACEA-BFF3-862752C92559}"/>
                    </a:ext>
                  </a:extLst>
                </p14:cNvPr>
                <p14:cNvContentPartPr/>
                <p14:nvPr/>
              </p14:nvContentPartPr>
              <p14:xfrm>
                <a:off x="469445" y="2988978"/>
                <a:ext cx="213480" cy="5832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A914BB51-9093-7599-120F-EF6055E836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1805" y="2970978"/>
                  <a:ext cx="24912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0FF752D-E061-F09E-FBDA-575B7D955FA1}"/>
                  </a:ext>
                </a:extLst>
              </p14:cNvPr>
              <p14:cNvContentPartPr/>
              <p14:nvPr/>
            </p14:nvContentPartPr>
            <p14:xfrm>
              <a:off x="10572425" y="731031"/>
              <a:ext cx="12960" cy="60048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0FF752D-E061-F09E-FBDA-575B7D955F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4425" y="713020"/>
                <a:ext cx="48600" cy="636141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6D7F01C3-4ABC-8904-D5DE-9877B45A6EC6}"/>
              </a:ext>
            </a:extLst>
          </p:cNvPr>
          <p:cNvGrpSpPr/>
          <p:nvPr/>
        </p:nvGrpSpPr>
        <p:grpSpPr>
          <a:xfrm>
            <a:off x="10478465" y="1140711"/>
            <a:ext cx="214560" cy="191160"/>
            <a:chOff x="4902125" y="1241898"/>
            <a:chExt cx="21456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16D0ACBA-DADB-73E3-352E-30813AB9D623}"/>
                    </a:ext>
                  </a:extLst>
                </p14:cNvPr>
                <p14:cNvContentPartPr/>
                <p14:nvPr/>
              </p14:nvContentPartPr>
              <p14:xfrm>
                <a:off x="5036045" y="1273218"/>
                <a:ext cx="80640" cy="14652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A8E5CA7-E5B2-C5B1-4D0A-1818B24795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18045" y="1255218"/>
                  <a:ext cx="11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21009771-E672-BB1C-154A-3B614A468D4B}"/>
                    </a:ext>
                  </a:extLst>
                </p14:cNvPr>
                <p14:cNvContentPartPr/>
                <p14:nvPr/>
              </p14:nvContentPartPr>
              <p14:xfrm>
                <a:off x="4902125" y="1241898"/>
                <a:ext cx="120240" cy="1911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D6B51835-DD4D-D2FF-F9C9-D58E6ABDF0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84485" y="1223898"/>
                  <a:ext cx="1558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F0EA811B-3F05-B8A0-8342-B98C62AF5440}"/>
                  </a:ext>
                </a:extLst>
              </p14:cNvPr>
              <p14:cNvContentPartPr/>
              <p14:nvPr/>
            </p14:nvContentPartPr>
            <p14:xfrm>
              <a:off x="10057265" y="3132558"/>
              <a:ext cx="1190880" cy="644964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F0EA811B-3F05-B8A0-8342-B98C62AF54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39265" y="3114552"/>
                <a:ext cx="1226520" cy="6806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38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FF280-51F9-EC0D-A765-2F44F700D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FB210-5F48-FA1E-9F78-D8B3AA07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22" y="200806"/>
            <a:ext cx="9015752" cy="530225"/>
          </a:xfrm>
        </p:spPr>
        <p:txBody>
          <a:bodyPr>
            <a:normAutofit fontScale="90000"/>
          </a:bodyPr>
          <a:lstStyle/>
          <a:p>
            <a:r>
              <a:rPr lang="es-CL" dirty="0"/>
              <a:t>Cálculo del Cofinanciamiento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E1F23C5E-A889-3F45-20CB-DE122098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852" y="995363"/>
            <a:ext cx="11557417" cy="5228016"/>
          </a:xfrm>
        </p:spPr>
        <p:txBody>
          <a:bodyPr>
            <a:noAutofit/>
          </a:bodyPr>
          <a:lstStyle/>
          <a:p>
            <a:r>
              <a:rPr lang="es-CL" sz="2000" dirty="0"/>
              <a:t>Costo total MMEE: $ 1.587.990 (IVA incluido)</a:t>
            </a:r>
          </a:p>
          <a:p>
            <a:endParaRPr lang="es-CL" sz="2000" dirty="0"/>
          </a:p>
          <a:p>
            <a:r>
              <a:rPr lang="es-CL" sz="2000" dirty="0"/>
              <a:t>Costo neto MMEE: $ 1.334.445 </a:t>
            </a:r>
          </a:p>
          <a:p>
            <a:endParaRPr lang="es-CL" sz="2000" dirty="0"/>
          </a:p>
          <a:p>
            <a:r>
              <a:rPr lang="es-CL" sz="2000" dirty="0"/>
              <a:t>Cofinanciamiento: $ 1.334.445 x 40% =</a:t>
            </a:r>
            <a:r>
              <a:rPr lang="es-CL" sz="2400" dirty="0"/>
              <a:t> </a:t>
            </a:r>
            <a:r>
              <a:rPr lang="es-CL" sz="2400" b="1" dirty="0"/>
              <a:t>$533.778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dirty="0"/>
          </a:p>
          <a:p>
            <a:endParaRPr lang="es-CL" sz="2000" dirty="0"/>
          </a:p>
          <a:p>
            <a:endParaRPr lang="es-CL" sz="2000" u="sng" dirty="0"/>
          </a:p>
          <a:p>
            <a:endParaRPr lang="es-CL" sz="2000" u="sng" dirty="0"/>
          </a:p>
        </p:txBody>
      </p:sp>
    </p:spTree>
    <p:extLst>
      <p:ext uri="{BB962C8B-B14F-4D97-AF65-F5344CB8AC3E}">
        <p14:creationId xmlns:p14="http://schemas.microsoft.com/office/powerpoint/2010/main" val="936469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214</Words>
  <Application>Microsoft Office PowerPoint</Application>
  <PresentationFormat>Panorámica</PresentationFormat>
  <Paragraphs>57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Situación Actual</vt:lpstr>
      <vt:lpstr>Cambio Propuesto</vt:lpstr>
      <vt:lpstr>Cálculo de Ahorro</vt:lpstr>
      <vt:lpstr>Cálculo del Cofinanciamiento</vt:lpstr>
      <vt:lpstr>Cálculo del Cofinanciamiento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Cristian Villalobos Veliz</dc:creator>
  <cp:lastModifiedBy>Cristian Villalobos Veliz</cp:lastModifiedBy>
  <cp:revision>20</cp:revision>
  <dcterms:created xsi:type="dcterms:W3CDTF">2024-11-07T12:17:35Z</dcterms:created>
  <dcterms:modified xsi:type="dcterms:W3CDTF">2024-11-08T19:19:17Z</dcterms:modified>
</cp:coreProperties>
</file>