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1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9" r:id="rId3"/>
    <p:sldId id="259" r:id="rId4"/>
    <p:sldId id="262" r:id="rId5"/>
    <p:sldId id="263" r:id="rId6"/>
    <p:sldId id="270" r:id="rId7"/>
    <p:sldId id="271" r:id="rId8"/>
    <p:sldId id="272" r:id="rId9"/>
    <p:sldId id="273" r:id="rId10"/>
    <p:sldId id="274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48.7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35 1 24575,'0'1428'0,"-1"-1394"-5,-3-1-1,-10 50 0,3-27-1342,6-24-5478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6.5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334 530 24575,'0'-6'0,"-7"-9"0,-1-8 0,0-7 0,1-4 0,-4-3 0,0-2 0,-6 6 0,-5 8 0,1 2 0,-3-7 0,3-6 0,-2-3 0,-3 5 0,-3 9 0,-4-11 0,-2 0 0,5 7-8191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9.1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24575,'1328'0'-1365,"-1292"0"-5461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07.1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565 213 24575,'0'-7'0,"-7"-1"0,-8-7 0,-8 0 0,-7 2 0,-4 3 0,-4 4 0,-1 3 0,0-5 0,-1-1 0,1 1 0,0 2 0,0-11 0,1-2 0,0 2 0,0-3 0,0 2 0,7 4-8191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09.0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592 0 24575,'-344'0'0,"335"1"10,-1 0 0,0 1 0,1 0 0,-1 1 0,1 0 0,0 0 0,0 1 0,0 0 0,0 1 0,0 0 0,-14 11 0,-5 6-753,-48 48 1,58-50-6084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13.3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2112 354 24575,'-3'-1'0,"0"1"0,0-2 0,-1 1 0,1-1 0,0 1 0,-1-1 0,1 0 0,1-1 0,-2 1 0,-2-4 0,-13-11 0,-165-69 0,103 39 0,-47-22 0,62 40 0,21 8 0,-2 3 0,-80-17 0,-266 26 0,221 12 0,-358-3 0,519 0 0,0 0 0,0 1 0,0 1 0,1 1 0,-1 0 0,0 1 0,2 0 0,-2 2 0,1 0 0,-13 10 0,15-9 0,0 2 0,1-1 0,0 0 0,1 1 0,-1 0 0,1 2 0,0-1 0,0 1 0,1-1 0,0 3 0,1-2 0,-6 20 0,0 7 0,3 0 0,0 2 0,1 0 0,1 0 0,-1 69 0,-10 78 0,11-130 0,1-1 0,2 0 0,3 61 0,0-37 0,-1-67 0,1 0 0,0 0 0,0-1 0,0 1 0,1 0 0,1-1 0,-1 0 0,1 0 0,1 0 0,0-1 0,9 22 0,-5-17 0,1 0 0,0-2 0,1 0 0,0 1 0,1-3 0,22 22 0,1-7 0,0-1 0,1-3 0,70 30 0,264 88 0,-295-126 0,0-5 0,0-5 0,77-10 0,-20 2 0,322 3 0,-398-4 0,-1-5 0,0-2 0,0-4 0,98-48 0,-138 57 0,0-1 0,0 0 0,-1-2 0,0-1 0,0-1 0,0 0 0,-1-1 0,0-1 0,-1 0 0,14-21 0,-5 1 0,-1 0 0,-1-1 0,26-66 0,-36 81 0,-2-2 0,0 0 0,-1 0 0,0 0 0,0-2 0,-2 2 0,0-2 0,-1 1 0,0-24 0,-7-412 0,5 452 0,0 0 0,0 0 0,0 0 0,0 0 0,-1 0 0,-1 0 0,2 1 0,-2-1 0,1 1 0,-1-2 0,0 2 0,1 0 0,-1 0 0,0 0 0,-1 0 0,1 1 0,-1-1 0,0 0 0,0 1 0,0 0 0,-4-4 0,1 3 0,-1 0 0,1 0 0,-1 1 0,0 1 0,0-1 0,0 1 0,0 0 0,0 2 0,0-1 0,0 1 0,-10 0 0,-9 1-1365,2 1-5461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5.03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0 406 24575,'0'-6'0,"0"-16"0,0-10 0,0-6 0,7-3 0,1-1 0,7 0 0,6 8 0,7 2 0,-1 1 0,0 5 0,3 1 0,2 5 0,-4 5-8191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6.5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334 530 24575,'0'-6'0,"-7"-9"0,-1-8 0,0-7 0,1-4 0,-4-3 0,0-2 0,-6 6 0,-5 8 0,1 2 0,-3-7 0,3-6 0,-2-3 0,-3 5 0,-3 9 0,-4-11 0,-2 0 0,5 7-8191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9.1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24575,'1328'0'-1365,"-1292"0"-5461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07.1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565 213 24575,'0'-7'0,"-7"-1"0,-8-7 0,-8 0 0,-7 2 0,-4 3 0,-4 4 0,-1 3 0,0-5 0,-1-1 0,1 1 0,0 2 0,0-11 0,1-2 0,0 2 0,0-3 0,0 2 0,7 4-8191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09.0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592 0 24575,'-344'0'0,"335"1"10,-1 0 0,0 1 0,1 0 0,-1 1 0,1 0 0,0 0 0,0 1 0,0 0 0,0 1 0,0 0 0,-14 11 0,-5 6-753,-48 48 1,58-50-6084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13.3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2112 354 24575,'-3'-1'0,"0"1"0,0-2 0,-1 1 0,1-1 0,0 1 0,-1-1 0,1 0 0,1-1 0,-2 1 0,-2-4 0,-13-11 0,-165-69 0,103 39 0,-47-22 0,62 40 0,21 8 0,-2 3 0,-80-17 0,-266 26 0,221 12 0,-358-3 0,519 0 0,0 0 0,0 1 0,0 1 0,1 1 0,-1 0 0,0 1 0,2 0 0,-2 2 0,1 0 0,-13 10 0,15-9 0,0 2 0,1-1 0,0 0 0,1 1 0,-1 0 0,1 2 0,0-1 0,0 1 0,1-1 0,0 3 0,1-2 0,-6 20 0,0 7 0,3 0 0,0 2 0,1 0 0,1 0 0,-1 69 0,-10 78 0,11-130 0,1-1 0,2 0 0,3 61 0,0-37 0,-1-67 0,1 0 0,0 0 0,0-1 0,0 1 0,1 0 0,1-1 0,-1 0 0,1 0 0,1 0 0,0-1 0,9 22 0,-5-17 0,1 0 0,0-2 0,1 0 0,0 1 0,1-3 0,22 22 0,1-7 0,0-1 0,1-3 0,70 30 0,264 88 0,-295-126 0,0-5 0,0-5 0,77-10 0,-20 2 0,322 3 0,-398-4 0,-1-5 0,0-2 0,0-4 0,98-48 0,-138 57 0,0-1 0,0 0 0,-1-2 0,0-1 0,0-1 0,0 0 0,-1-1 0,0-1 0,-1 0 0,14-21 0,-5 1 0,-1 0 0,-1-1 0,26-66 0,-36 81 0,-2-2 0,0 0 0,-1 0 0,0 0 0,0-2 0,-2 2 0,0-2 0,-1 1 0,0-24 0,-7-412 0,5 452 0,0 0 0,0 0 0,0 0 0,0 0 0,-1 0 0,-1 0 0,2 1 0,-2-1 0,1 1 0,-1-2 0,0 2 0,1 0 0,-1 0 0,0 0 0,-1 0 0,1 1 0,-1-1 0,0 0 0,0 1 0,0 0 0,-4-4 0,1 3 0,-1 0 0,1 0 0,-1 1 0,0 1 0,0-1 0,0 1 0,0 0 0,0 2 0,0-1 0,0 1 0,-10 0 0,-9 1-1365,2 1-5461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48.7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35 1 24575,'0'1428'0,"-1"-1394"-5,-3-1-1,-10 50 0,3-27-1342,6-24-5478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5.03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0 406 24575,'0'-6'0,"0"-16"0,0-10 0,0-6 0,7-3 0,1-1 0,7 0 0,6 8 0,7 2 0,-1 1 0,0 5 0,3 1 0,2 5 0,-4 5-8191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7835D-1455-475F-B78E-326BCEDE5DDE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275E4-21BE-47E8-A22E-0EEB28755F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245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275E4-21BE-47E8-A22E-0EEB28755FED}" type="slidenum">
              <a:rPr lang="es-CL" smtClean="0"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3717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275E4-21BE-47E8-A22E-0EEB28755FED}" type="slidenum">
              <a:rPr lang="es-CL" smtClean="0"/>
              <a:t>10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3254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2CED2F-C020-391E-08E1-FC87FF4494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EFFB11-03B0-B802-28DA-264E11BCB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9ECD7F-8577-7AC6-5918-A33443AFF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DFADA8-A5F7-F25E-496C-4DEF19CF7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10DBAE-5638-1293-1F17-244508C93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3153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6413A-85CA-F1D5-19C6-553B1B3C4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97635E-8ABF-F700-0540-D3630E2F2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242D71-F38C-E366-4C8A-CDA2415C0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DD5B6D-F0B9-CF14-3F45-9A2D901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1C4D0C-B039-2562-2B70-21F9D3A5E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0413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8C4F83-0F0A-CD7F-BA4B-D34D6FD114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22E7234-DB5C-76F8-22ED-A940EBD7E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C2EE5C-F0EA-24C0-2AF3-B4792D317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86629C-A130-B473-9792-D7E366C9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BC31AE-77E3-4186-AADF-9CA674537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964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A3DFF9-F4CD-F92F-D589-E828E7FE0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0D15F9-6D19-C194-F8CA-298D4C41B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1202FA-1070-88DD-FC46-87B253304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9F725B-84FE-2A27-B366-6E468967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43C12-91E8-134E-B470-83BCF534B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055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326AC-0965-7D18-FC49-97710459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862F87-0B09-8CC3-6892-DF7457B66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21DBBB-8144-6937-0CC8-82EBC9BC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72438D-6A78-49EE-D8DB-8BE2AD8FD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BFE3E1-5AC1-44C1-7963-F8463DFA7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90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476816-DF62-B4A8-0B85-BB35B0957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C5E1B2-9993-FC27-9446-539E77E26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569DF3-5F83-E3B2-4CE0-C5566A702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B16F73-7CBF-5726-3933-AC74E0A0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CE7207-75BF-D8B3-48A2-827CDDBFA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2C8039-C99B-D4B3-4A27-B0F5F3E52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274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C1956-AB76-D18B-55E8-0C22DBCC0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C5003C-55B7-8CF0-8E44-8F5C4F51B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640F08-600F-96BB-EE72-71CD58076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B0E8615-2675-DBAD-AE09-5B5D48E544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AB876F8-C351-CCEE-098C-E6C0A95A1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16981B-A145-4A3E-3082-DCC09EB99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7E7E10F-4FB0-9F92-2884-69EDECA17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AE50FB9-08F1-4384-B1DC-332A9EC94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657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97883-07EE-FC88-54E5-DB947F5A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B6A5743-BB41-BB6E-66C9-39FBC645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931A84-FA45-3E50-8A7C-E8E98AC66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A6EED61-B259-CD71-E936-7B9DCA788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8297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9275ECC-C8B7-5873-9BE4-390BAB01C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13B3CE-510C-461B-18F9-CAB670CE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01F6A9-C482-4679-1489-4ACE0D085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789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B80F55-193C-233B-58A8-A5F7B24E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17F2BF-2DBB-01BF-1DA8-311D316C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305203-85FD-A295-0EA6-15FC2335E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A20992-57D7-E3A6-55B2-74DC896B4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C53359-F656-0DCA-A75D-22E2C1C6B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AB46B8-2A23-38D5-6989-7C2ECF915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3036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6A48E-1FA1-254F-FBEF-1838406C3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5EC8757-33C0-FC99-AF35-4AC5B0571A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371E3D-4799-E86A-79EE-6D464871D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165BA0-42DE-3237-1DC3-EBEAEB963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B6B1BE-2C4B-0576-341B-F7D19F6DA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E9AEC9-458E-E241-B9B8-AB2FB2BD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526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C949891-606A-F8BD-57E8-E6A7850A3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24C40E-C23E-9B68-E729-E04A754B5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CBDE48-2E50-AABA-FD92-A755A57A62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38750E-A554-BD45-308D-A291F915E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59C501-DF73-32E9-ECDC-3831291F8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05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11.png"/><Relationship Id="rId2" Type="http://schemas.openxmlformats.org/officeDocument/2006/relationships/image" Target="../media/image3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customXml" Target="../ink/ink4.xml"/><Relationship Id="rId1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customXml" Target="../ink/ink13.xml"/><Relationship Id="rId3" Type="http://schemas.openxmlformats.org/officeDocument/2006/relationships/customXml" Target="../ink/ink8.xml"/><Relationship Id="rId7" Type="http://schemas.openxmlformats.org/officeDocument/2006/relationships/customXml" Target="../ink/ink10.xml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png"/><Relationship Id="rId11" Type="http://schemas.openxmlformats.org/officeDocument/2006/relationships/customXml" Target="../ink/ink12.xml"/><Relationship Id="rId5" Type="http://schemas.openxmlformats.org/officeDocument/2006/relationships/customXml" Target="../ink/ink9.xml"/><Relationship Id="rId15" Type="http://schemas.openxmlformats.org/officeDocument/2006/relationships/customXml" Target="../ink/ink14.xml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customXml" Target="../ink/ink11.xml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uía de tipos de tubos fluorescentes | RS">
            <a:extLst>
              <a:ext uri="{FF2B5EF4-FFF2-40B4-BE49-F238E27FC236}">
                <a16:creationId xmlns:a16="http://schemas.microsoft.com/office/drawing/2014/main" id="{AD284AAA-B72F-DB85-36BA-C7B3CD974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8426" y="702072"/>
            <a:ext cx="5905500" cy="393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92853FC-8997-462D-1E89-87A579F2C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749840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Situación Actual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AD044C4-BDB9-7E28-3942-B9FA83BAD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074" y="1375601"/>
            <a:ext cx="6974779" cy="5191907"/>
          </a:xfrm>
        </p:spPr>
        <p:txBody>
          <a:bodyPr>
            <a:normAutofit/>
          </a:bodyPr>
          <a:lstStyle/>
          <a:p>
            <a:r>
              <a:rPr lang="es-CL" sz="2000" dirty="0"/>
              <a:t>Tecnología: Tubo Fluorescente</a:t>
            </a:r>
          </a:p>
          <a:p>
            <a:r>
              <a:rPr lang="es-CL" sz="2000" dirty="0"/>
              <a:t>Potencia Nominal: 36 W</a:t>
            </a:r>
          </a:p>
          <a:p>
            <a:r>
              <a:rPr lang="es-CL" sz="2000" dirty="0"/>
              <a:t>Marca: Desconocida</a:t>
            </a:r>
          </a:p>
          <a:p>
            <a:r>
              <a:rPr lang="es-CL" sz="2000" dirty="0"/>
              <a:t>Largo: 1.200 mm</a:t>
            </a:r>
          </a:p>
          <a:p>
            <a:r>
              <a:rPr lang="es-CL" sz="2000" dirty="0"/>
              <a:t>Antigüedad: 4 años.</a:t>
            </a:r>
          </a:p>
          <a:p>
            <a:r>
              <a:rPr lang="es-CL" sz="2000" dirty="0"/>
              <a:t>Cantidad de tubos: 400</a:t>
            </a:r>
          </a:p>
          <a:p>
            <a:r>
              <a:rPr lang="es-CL" sz="2000" dirty="0"/>
              <a:t>Uso:  2.920 </a:t>
            </a:r>
            <a:r>
              <a:rPr lang="es-CL" sz="2000" dirty="0" err="1"/>
              <a:t>hrs</a:t>
            </a:r>
            <a:r>
              <a:rPr lang="es-CL" sz="2000" dirty="0"/>
              <a:t>/año</a:t>
            </a:r>
          </a:p>
          <a:p>
            <a:endParaRPr lang="es-CL" sz="2000" u="sng" dirty="0"/>
          </a:p>
          <a:p>
            <a:r>
              <a:rPr lang="es-CL" sz="2000" u="sng" dirty="0"/>
              <a:t>Consideraciones</a:t>
            </a:r>
          </a:p>
          <a:p>
            <a:r>
              <a:rPr lang="es-CL" sz="2000" dirty="0"/>
              <a:t>Horas de operación: 3.300 </a:t>
            </a:r>
            <a:r>
              <a:rPr lang="es-CL" sz="2000" dirty="0" err="1"/>
              <a:t>hrs</a:t>
            </a:r>
            <a:r>
              <a:rPr lang="es-CL" sz="2000" dirty="0"/>
              <a:t>/año</a:t>
            </a:r>
          </a:p>
          <a:p>
            <a:endParaRPr lang="es-CL" sz="2000" u="sng" dirty="0"/>
          </a:p>
          <a:p>
            <a:r>
              <a:rPr lang="es-CL" sz="2000" dirty="0"/>
              <a:t>Consumo anual: </a:t>
            </a:r>
          </a:p>
          <a:p>
            <a:r>
              <a:rPr lang="es-CL" sz="2000" dirty="0"/>
              <a:t>36 W x 2.920 </a:t>
            </a:r>
            <a:r>
              <a:rPr lang="es-CL" sz="2000" dirty="0" err="1"/>
              <a:t>hrs</a:t>
            </a:r>
            <a:r>
              <a:rPr lang="es-CL" sz="2000" dirty="0"/>
              <a:t>/año x 400  = 42.048 kWh/año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9F0F558-1B22-5590-271E-96682A133277}"/>
              </a:ext>
            </a:extLst>
          </p:cNvPr>
          <p:cNvSpPr txBox="1">
            <a:spLocks/>
          </p:cNvSpPr>
          <p:nvPr/>
        </p:nvSpPr>
        <p:spPr>
          <a:xfrm>
            <a:off x="1304143" y="171847"/>
            <a:ext cx="10538087" cy="5302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b="1" dirty="0"/>
              <a:t>RECAMBIO EN ILUMINACIÓN - Auto implementación </a:t>
            </a:r>
          </a:p>
        </p:txBody>
      </p:sp>
    </p:spTree>
    <p:extLst>
      <p:ext uri="{BB962C8B-B14F-4D97-AF65-F5344CB8AC3E}">
        <p14:creationId xmlns:p14="http://schemas.microsoft.com/office/powerpoint/2010/main" val="843128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FFB52-83D0-A051-A0A7-34D5844C9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7CAB06-19A1-691E-BD3D-F829A534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del Cofinanciamiento</a:t>
            </a:r>
          </a:p>
        </p:txBody>
      </p:sp>
      <p:sp>
        <p:nvSpPr>
          <p:cNvPr id="3" name="Marcador de texto 3">
            <a:extLst>
              <a:ext uri="{FF2B5EF4-FFF2-40B4-BE49-F238E27FC236}">
                <a16:creationId xmlns:a16="http://schemas.microsoft.com/office/drawing/2014/main" id="{950B8E75-1769-30D0-AC5D-0F38E5C61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3"/>
            <a:ext cx="11557417" cy="5228016"/>
          </a:xfrm>
        </p:spPr>
        <p:txBody>
          <a:bodyPr>
            <a:noAutofit/>
          </a:bodyPr>
          <a:lstStyle/>
          <a:p>
            <a:r>
              <a:rPr lang="es-CL" sz="2000" dirty="0"/>
              <a:t>Costo total MMEE: $ 3.560.000 (IVA incluido)</a:t>
            </a:r>
          </a:p>
          <a:p>
            <a:endParaRPr lang="es-CL" sz="2000" dirty="0"/>
          </a:p>
          <a:p>
            <a:r>
              <a:rPr lang="es-CL" sz="2000" dirty="0"/>
              <a:t>Costo neto MMEE: $ 2.991.597</a:t>
            </a:r>
          </a:p>
          <a:p>
            <a:endParaRPr lang="es-CL" sz="2000" dirty="0"/>
          </a:p>
          <a:p>
            <a:r>
              <a:rPr lang="es-CL" sz="2000" dirty="0"/>
              <a:t>Cofinanciamiento: $  2.991.597 x 60% =</a:t>
            </a:r>
            <a:r>
              <a:rPr lang="es-CL" sz="2400" dirty="0"/>
              <a:t> </a:t>
            </a:r>
            <a:r>
              <a:rPr lang="es-CL" sz="2400" b="1" dirty="0"/>
              <a:t>$1.794.958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</p:spTree>
    <p:extLst>
      <p:ext uri="{BB962C8B-B14F-4D97-AF65-F5344CB8AC3E}">
        <p14:creationId xmlns:p14="http://schemas.microsoft.com/office/powerpoint/2010/main" val="2398825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C180F-643F-13B3-B471-070AF4252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0136EA-9EF9-34BA-6383-5E145418A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749840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Cambio Propuesto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DCF791-5E34-E866-587C-943E56613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074" y="1375601"/>
            <a:ext cx="6974779" cy="3031507"/>
          </a:xfrm>
        </p:spPr>
        <p:txBody>
          <a:bodyPr>
            <a:normAutofit/>
          </a:bodyPr>
          <a:lstStyle/>
          <a:p>
            <a:r>
              <a:rPr lang="es-CL" sz="2000" dirty="0"/>
              <a:t>Tecnología: Tubo LED</a:t>
            </a:r>
          </a:p>
          <a:p>
            <a:r>
              <a:rPr lang="es-CL" sz="2000" dirty="0"/>
              <a:t>Potencia Nominal: 16 W</a:t>
            </a:r>
          </a:p>
          <a:p>
            <a:r>
              <a:rPr lang="es-CL" sz="2000" dirty="0"/>
              <a:t>Marca: Philips</a:t>
            </a:r>
          </a:p>
          <a:p>
            <a:r>
              <a:rPr lang="es-CL" sz="2000" dirty="0"/>
              <a:t>Largo: 1.200 mm</a:t>
            </a:r>
          </a:p>
          <a:p>
            <a:r>
              <a:rPr lang="es-CL" sz="2000" dirty="0"/>
              <a:t>Costo unitario: $3.900 (IVA incluido)</a:t>
            </a:r>
          </a:p>
          <a:p>
            <a:r>
              <a:rPr lang="es-CL" sz="2000" dirty="0"/>
              <a:t>Costo Total: $3.900 x 400 = $1.560.000 (IVA incluido)</a:t>
            </a:r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pic>
        <p:nvPicPr>
          <p:cNvPr id="2050" name="Picture 2" descr="N10100906-1-">
            <a:extLst>
              <a:ext uri="{FF2B5EF4-FFF2-40B4-BE49-F238E27FC236}">
                <a16:creationId xmlns:a16="http://schemas.microsoft.com/office/drawing/2014/main" id="{D35278B7-911C-174F-EA8F-9345A3CAB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570" y="797608"/>
            <a:ext cx="5471408" cy="547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178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738B5-F130-3A3F-356C-361299945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EA470-F8F3-5231-E70A-CA6B48F5F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 Ahorro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180FB0-FCFD-F6F1-2805-2C12E610F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4"/>
            <a:ext cx="11557417" cy="2593998"/>
          </a:xfrm>
        </p:spPr>
        <p:txBody>
          <a:bodyPr>
            <a:normAutofit/>
          </a:bodyPr>
          <a:lstStyle/>
          <a:p>
            <a:r>
              <a:rPr lang="es-CL" sz="2000" dirty="0"/>
              <a:t>Ahorro Energético Anual: (36 – 16) W x </a:t>
            </a:r>
            <a:r>
              <a:rPr lang="es-ES" sz="2000" dirty="0"/>
              <a:t>2.920 </a:t>
            </a:r>
            <a:r>
              <a:rPr lang="es-ES" sz="2000" dirty="0" err="1"/>
              <a:t>hrs</a:t>
            </a:r>
            <a:r>
              <a:rPr lang="es-ES" sz="2000" dirty="0"/>
              <a:t>/año x 400 = 23.360 kWh/año</a:t>
            </a:r>
            <a:endParaRPr lang="es-CL" sz="2000" dirty="0"/>
          </a:p>
          <a:p>
            <a:endParaRPr lang="es-CL" sz="2000" dirty="0"/>
          </a:p>
          <a:p>
            <a:r>
              <a:rPr lang="es-CL" sz="2000" dirty="0"/>
              <a:t>Precio de la Energía : $27.544/184kWh =  150 $/kWh (IVA incluido).</a:t>
            </a:r>
          </a:p>
          <a:p>
            <a:endParaRPr lang="es-CL" sz="2000" dirty="0"/>
          </a:p>
          <a:p>
            <a:r>
              <a:rPr lang="es-CL" sz="2000" dirty="0"/>
              <a:t>Ahorro Monetario Anual: 23.360 kWh/año x 150 $/kWh = 3.504.000 $/año</a:t>
            </a:r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7F2BB672-16C7-61AD-2500-6FD8569BBC01}"/>
              </a:ext>
            </a:extLst>
          </p:cNvPr>
          <p:cNvSpPr txBox="1">
            <a:spLocks/>
          </p:cNvSpPr>
          <p:nvPr/>
        </p:nvSpPr>
        <p:spPr>
          <a:xfrm>
            <a:off x="409731" y="4285397"/>
            <a:ext cx="9015752" cy="5302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 dirty="0"/>
              <a:t>Periodo de Retorno de la Inversión (PRI)</a:t>
            </a:r>
            <a:endParaRPr lang="es-CL" sz="2900" dirty="0"/>
          </a:p>
        </p:txBody>
      </p:sp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6CF51561-7355-B089-84B6-1129A4E90E9F}"/>
              </a:ext>
            </a:extLst>
          </p:cNvPr>
          <p:cNvSpPr txBox="1">
            <a:spLocks/>
          </p:cNvSpPr>
          <p:nvPr/>
        </p:nvSpPr>
        <p:spPr>
          <a:xfrm>
            <a:off x="409731" y="4694828"/>
            <a:ext cx="11557417" cy="1146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000" dirty="0"/>
          </a:p>
          <a:p>
            <a:r>
              <a:rPr lang="es-CL" sz="2000" dirty="0"/>
              <a:t>PRI: $ 1.560.000 /  3.504.000  $/año = 0,45 [años]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</p:spTree>
    <p:extLst>
      <p:ext uri="{BB962C8B-B14F-4D97-AF65-F5344CB8AC3E}">
        <p14:creationId xmlns:p14="http://schemas.microsoft.com/office/powerpoint/2010/main" val="1295252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E583E-79BD-2BD5-E7E0-50B3DAC17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E8417-A831-7A3C-7205-C3C324C12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del Cofinanciamiento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E22782F-C694-AE5B-232B-F385EDAF4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90" y="1473959"/>
            <a:ext cx="11371210" cy="291473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4E7441B3-D517-2929-C7F9-D1FDB995D8CE}"/>
                  </a:ext>
                </a:extLst>
              </p14:cNvPr>
              <p14:cNvContentPartPr/>
              <p14:nvPr/>
            </p14:nvContentPartPr>
            <p14:xfrm>
              <a:off x="7739285" y="731031"/>
              <a:ext cx="12960" cy="60048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4E7441B3-D517-2929-C7F9-D1FDB995D8C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721285" y="713020"/>
                <a:ext cx="48600" cy="636141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upo 20">
            <a:extLst>
              <a:ext uri="{FF2B5EF4-FFF2-40B4-BE49-F238E27FC236}">
                <a16:creationId xmlns:a16="http://schemas.microsoft.com/office/drawing/2014/main" id="{2140C0CA-B705-0196-F1C7-FA7BE3B86A66}"/>
              </a:ext>
            </a:extLst>
          </p:cNvPr>
          <p:cNvGrpSpPr/>
          <p:nvPr/>
        </p:nvGrpSpPr>
        <p:grpSpPr>
          <a:xfrm>
            <a:off x="7645325" y="1140711"/>
            <a:ext cx="214560" cy="191160"/>
            <a:chOff x="4902125" y="1241898"/>
            <a:chExt cx="214560" cy="191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3A8E5CA7-E5B2-C5B1-4D0A-1818B24795B4}"/>
                    </a:ext>
                  </a:extLst>
                </p14:cNvPr>
                <p14:cNvContentPartPr/>
                <p14:nvPr/>
              </p14:nvContentPartPr>
              <p14:xfrm>
                <a:off x="5036045" y="1273218"/>
                <a:ext cx="80640" cy="146520"/>
              </p14:xfrm>
            </p:contentPart>
          </mc:Choice>
          <mc:Fallback xmlns=""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3A8E5CA7-E5B2-C5B1-4D0A-1818B24795B4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018045" y="1255218"/>
                  <a:ext cx="11628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D6B51835-DD4D-D2FF-F9C9-D58E6ABDF042}"/>
                    </a:ext>
                  </a:extLst>
                </p14:cNvPr>
                <p14:cNvContentPartPr/>
                <p14:nvPr/>
              </p14:nvContentPartPr>
              <p14:xfrm>
                <a:off x="4902125" y="1241898"/>
                <a:ext cx="120240" cy="19116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D6B51835-DD4D-D2FF-F9C9-D58E6ABDF04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884485" y="1223898"/>
                  <a:ext cx="155880" cy="226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FD5EF9FC-19BF-CB1E-7AE0-ECF21AEA18B5}"/>
                  </a:ext>
                </a:extLst>
              </p14:cNvPr>
              <p14:cNvContentPartPr/>
              <p14:nvPr/>
            </p14:nvContentPartPr>
            <p14:xfrm>
              <a:off x="328670" y="2391991"/>
              <a:ext cx="491400" cy="360"/>
            </p14:xfrm>
          </p:contentPart>
        </mc:Choice>
        <mc:Fallback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FD5EF9FC-19BF-CB1E-7AE0-ECF21AEA18B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10670" y="2373991"/>
                <a:ext cx="52704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upo 27">
            <a:extLst>
              <a:ext uri="{FF2B5EF4-FFF2-40B4-BE49-F238E27FC236}">
                <a16:creationId xmlns:a16="http://schemas.microsoft.com/office/drawing/2014/main" id="{E1AA061A-2131-3A44-77AD-34175ED13FE2}"/>
              </a:ext>
            </a:extLst>
          </p:cNvPr>
          <p:cNvGrpSpPr/>
          <p:nvPr/>
        </p:nvGrpSpPr>
        <p:grpSpPr>
          <a:xfrm>
            <a:off x="603350" y="2301631"/>
            <a:ext cx="217440" cy="176040"/>
            <a:chOff x="465485" y="2871258"/>
            <a:chExt cx="217440" cy="176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3D399925-BF90-557B-31FD-9D34A1AE3B04}"/>
                    </a:ext>
                  </a:extLst>
                </p14:cNvPr>
                <p14:cNvContentPartPr/>
                <p14:nvPr/>
              </p14:nvContentPartPr>
              <p14:xfrm>
                <a:off x="465485" y="2871258"/>
                <a:ext cx="203400" cy="76680"/>
              </p14:xfrm>
            </p:contentPart>
          </mc:Choice>
          <mc:Fallback xmlns=""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3D399925-BF90-557B-31FD-9D34A1AE3B04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7485" y="2853258"/>
                  <a:ext cx="239040" cy="11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A914BB51-9093-7599-120F-EF6055E8365D}"/>
                    </a:ext>
                  </a:extLst>
                </p14:cNvPr>
                <p14:cNvContentPartPr/>
                <p14:nvPr/>
              </p14:nvContentPartPr>
              <p14:xfrm>
                <a:off x="469445" y="2988978"/>
                <a:ext cx="213480" cy="58320"/>
              </p14:xfrm>
            </p:contentPart>
          </mc:Choice>
          <mc:Fallback xmlns=""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A914BB51-9093-7599-120F-EF6055E8365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51805" y="2970978"/>
                  <a:ext cx="249120" cy="93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BF394EDD-F3DD-39C3-7459-D4F5580625DE}"/>
                  </a:ext>
                </a:extLst>
              </p14:cNvPr>
              <p14:cNvContentPartPr/>
              <p14:nvPr/>
            </p14:nvContentPartPr>
            <p14:xfrm>
              <a:off x="7440331" y="2108050"/>
              <a:ext cx="839108" cy="591821"/>
            </p14:xfrm>
          </p:contentPart>
        </mc:Choice>
        <mc:Fallback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BF394EDD-F3DD-39C3-7459-D4F5580625D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422332" y="2090051"/>
                <a:ext cx="874746" cy="6274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9538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FF280-51F9-EC0D-A765-2F44F700D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FB210-5F48-FA1E-9F78-D8B3AA077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del Cofinanciamiento</a:t>
            </a:r>
          </a:p>
        </p:txBody>
      </p:sp>
      <p:sp>
        <p:nvSpPr>
          <p:cNvPr id="3" name="Marcador de texto 3">
            <a:extLst>
              <a:ext uri="{FF2B5EF4-FFF2-40B4-BE49-F238E27FC236}">
                <a16:creationId xmlns:a16="http://schemas.microsoft.com/office/drawing/2014/main" id="{E1F23C5E-A889-3F45-20CB-DE122098B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3"/>
            <a:ext cx="11557417" cy="5228016"/>
          </a:xfrm>
        </p:spPr>
        <p:txBody>
          <a:bodyPr>
            <a:noAutofit/>
          </a:bodyPr>
          <a:lstStyle/>
          <a:p>
            <a:r>
              <a:rPr lang="es-CL" sz="2000" dirty="0"/>
              <a:t>Costo total MMEE: $ 1.560.000 (IVA incluido)</a:t>
            </a:r>
          </a:p>
          <a:p>
            <a:endParaRPr lang="es-CL" sz="2000" dirty="0"/>
          </a:p>
          <a:p>
            <a:r>
              <a:rPr lang="es-CL" sz="2000" dirty="0"/>
              <a:t>Costo neto MMEE: $ 1.310.924</a:t>
            </a:r>
          </a:p>
          <a:p>
            <a:endParaRPr lang="es-CL" sz="2000" dirty="0"/>
          </a:p>
          <a:p>
            <a:r>
              <a:rPr lang="es-CL" sz="2000" dirty="0"/>
              <a:t>Cofinanciamiento: $  1.310.924 x 60% =</a:t>
            </a:r>
            <a:r>
              <a:rPr lang="es-CL" sz="2400" dirty="0"/>
              <a:t> </a:t>
            </a:r>
            <a:r>
              <a:rPr lang="es-CL" sz="2400" b="1" dirty="0"/>
              <a:t>$786.554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</p:spTree>
    <p:extLst>
      <p:ext uri="{BB962C8B-B14F-4D97-AF65-F5344CB8AC3E}">
        <p14:creationId xmlns:p14="http://schemas.microsoft.com/office/powerpoint/2010/main" val="936469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18C81-ACC8-95A4-5F74-35B32F4EE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uía de tipos de tubos fluorescentes | RS">
            <a:extLst>
              <a:ext uri="{FF2B5EF4-FFF2-40B4-BE49-F238E27FC236}">
                <a16:creationId xmlns:a16="http://schemas.microsoft.com/office/drawing/2014/main" id="{3749FA72-EAEC-2BAE-7673-CC4F10BA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8426" y="702072"/>
            <a:ext cx="5905500" cy="393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7143F0D-A9C1-C980-18A5-98A4C64CB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749840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Situación Actual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A99F9A-A023-631D-E7E3-E5AA50E08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074" y="1375601"/>
            <a:ext cx="6974779" cy="5191907"/>
          </a:xfrm>
        </p:spPr>
        <p:txBody>
          <a:bodyPr>
            <a:normAutofit/>
          </a:bodyPr>
          <a:lstStyle/>
          <a:p>
            <a:r>
              <a:rPr lang="es-CL" sz="2000" dirty="0"/>
              <a:t>Tecnología: Tubo Fluorescente</a:t>
            </a:r>
          </a:p>
          <a:p>
            <a:r>
              <a:rPr lang="es-CL" sz="2000" dirty="0"/>
              <a:t>Potencia Nominal: 36 W</a:t>
            </a:r>
          </a:p>
          <a:p>
            <a:r>
              <a:rPr lang="es-CL" sz="2000" dirty="0"/>
              <a:t>Marca: Desconocida</a:t>
            </a:r>
          </a:p>
          <a:p>
            <a:r>
              <a:rPr lang="es-CL" sz="2000" dirty="0"/>
              <a:t>Largo: 1.200 mm</a:t>
            </a:r>
          </a:p>
          <a:p>
            <a:r>
              <a:rPr lang="es-CL" sz="2000" dirty="0"/>
              <a:t>Antigüedad: 4 años.</a:t>
            </a:r>
          </a:p>
          <a:p>
            <a:r>
              <a:rPr lang="es-CL" sz="2000" dirty="0"/>
              <a:t>Cantidad de tubos: 400</a:t>
            </a:r>
          </a:p>
          <a:p>
            <a:r>
              <a:rPr lang="es-CL" sz="2000" dirty="0"/>
              <a:t>Uso:  2.920 </a:t>
            </a:r>
            <a:r>
              <a:rPr lang="es-CL" sz="2000" dirty="0" err="1"/>
              <a:t>hrs</a:t>
            </a:r>
            <a:r>
              <a:rPr lang="es-CL" sz="2000" dirty="0"/>
              <a:t>/año</a:t>
            </a:r>
          </a:p>
          <a:p>
            <a:endParaRPr lang="es-CL" sz="2000" u="sng" dirty="0"/>
          </a:p>
          <a:p>
            <a:r>
              <a:rPr lang="es-CL" sz="2000" u="sng" dirty="0"/>
              <a:t>Consideraciones</a:t>
            </a:r>
          </a:p>
          <a:p>
            <a:r>
              <a:rPr lang="es-CL" sz="2000" dirty="0"/>
              <a:t>Horas de operación: 3.300 </a:t>
            </a:r>
            <a:r>
              <a:rPr lang="es-CL" sz="2000" dirty="0" err="1"/>
              <a:t>hrs</a:t>
            </a:r>
            <a:r>
              <a:rPr lang="es-CL" sz="2000" dirty="0"/>
              <a:t>/año</a:t>
            </a:r>
          </a:p>
          <a:p>
            <a:endParaRPr lang="es-CL" sz="2000" u="sng" dirty="0"/>
          </a:p>
          <a:p>
            <a:r>
              <a:rPr lang="es-CL" sz="2000" dirty="0"/>
              <a:t>Consumo anual: </a:t>
            </a:r>
          </a:p>
          <a:p>
            <a:r>
              <a:rPr lang="es-CL" sz="2000" dirty="0"/>
              <a:t>36 W x 2.920 </a:t>
            </a:r>
            <a:r>
              <a:rPr lang="es-CL" sz="2000" dirty="0" err="1"/>
              <a:t>hrs</a:t>
            </a:r>
            <a:r>
              <a:rPr lang="es-CL" sz="2000" dirty="0"/>
              <a:t>/año x 400  = 42.048 kWh/año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1CE7F86-0364-AF75-2401-67FDCF91AA3A}"/>
              </a:ext>
            </a:extLst>
          </p:cNvPr>
          <p:cNvSpPr txBox="1">
            <a:spLocks/>
          </p:cNvSpPr>
          <p:nvPr/>
        </p:nvSpPr>
        <p:spPr>
          <a:xfrm>
            <a:off x="1304143" y="171847"/>
            <a:ext cx="10538087" cy="5302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b="1" dirty="0"/>
              <a:t>RECAMBIO EN ILUMINACIÓN – Llave en mano </a:t>
            </a:r>
          </a:p>
        </p:txBody>
      </p:sp>
    </p:spTree>
    <p:extLst>
      <p:ext uri="{BB962C8B-B14F-4D97-AF65-F5344CB8AC3E}">
        <p14:creationId xmlns:p14="http://schemas.microsoft.com/office/powerpoint/2010/main" val="4018826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690A6-757C-7412-2CC3-C5353B1F4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14F3F-7E2C-3300-E946-1A4202D7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749840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Cambio Propuesto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D0E75F-909A-12C7-F0F9-6A483BCCE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074" y="1375601"/>
            <a:ext cx="6974779" cy="3031507"/>
          </a:xfrm>
        </p:spPr>
        <p:txBody>
          <a:bodyPr>
            <a:normAutofit/>
          </a:bodyPr>
          <a:lstStyle/>
          <a:p>
            <a:r>
              <a:rPr lang="es-CL" sz="2000" dirty="0"/>
              <a:t>Tecnología: Tubo LED</a:t>
            </a:r>
          </a:p>
          <a:p>
            <a:r>
              <a:rPr lang="es-CL" sz="2000" dirty="0"/>
              <a:t>Potencia Nominal: 16 W</a:t>
            </a:r>
          </a:p>
          <a:p>
            <a:r>
              <a:rPr lang="es-CL" sz="2000" dirty="0"/>
              <a:t>Marca: Philips</a:t>
            </a:r>
          </a:p>
          <a:p>
            <a:r>
              <a:rPr lang="es-CL" sz="2000" dirty="0"/>
              <a:t>Largo: 1.200 mm</a:t>
            </a:r>
          </a:p>
          <a:p>
            <a:r>
              <a:rPr lang="es-CL" sz="2000" dirty="0"/>
              <a:t>Costo unitario + Instalación: $8.900 (IVA incluido)</a:t>
            </a:r>
          </a:p>
          <a:p>
            <a:r>
              <a:rPr lang="es-CL" sz="2000" dirty="0"/>
              <a:t>Costo Total: $8.900 x 400 = $3.560.000 (IVA incluido)</a:t>
            </a:r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pic>
        <p:nvPicPr>
          <p:cNvPr id="2050" name="Picture 2" descr="N10100906-1-">
            <a:extLst>
              <a:ext uri="{FF2B5EF4-FFF2-40B4-BE49-F238E27FC236}">
                <a16:creationId xmlns:a16="http://schemas.microsoft.com/office/drawing/2014/main" id="{FBAB06DA-89ED-2683-0DB6-5AE8767DC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570" y="797608"/>
            <a:ext cx="5471408" cy="547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58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070CD-A7ED-93A5-A86F-CC96991B9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1002F5-B938-3323-7949-F049B4155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 Ahorro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01D15F8-1D23-1134-F5D7-8B8079244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4"/>
            <a:ext cx="11557417" cy="2593998"/>
          </a:xfrm>
        </p:spPr>
        <p:txBody>
          <a:bodyPr>
            <a:normAutofit/>
          </a:bodyPr>
          <a:lstStyle/>
          <a:p>
            <a:r>
              <a:rPr lang="es-CL" sz="2000" dirty="0"/>
              <a:t>Ahorro Energético Anual: (36 – 16) W x </a:t>
            </a:r>
            <a:r>
              <a:rPr lang="es-ES" sz="2000" dirty="0"/>
              <a:t>2.920 </a:t>
            </a:r>
            <a:r>
              <a:rPr lang="es-ES" sz="2000" dirty="0" err="1"/>
              <a:t>hrs</a:t>
            </a:r>
            <a:r>
              <a:rPr lang="es-ES" sz="2000" dirty="0"/>
              <a:t>/año x 400 = 23.360 kWh/año</a:t>
            </a:r>
            <a:endParaRPr lang="es-CL" sz="2000" dirty="0"/>
          </a:p>
          <a:p>
            <a:endParaRPr lang="es-CL" sz="2000" dirty="0"/>
          </a:p>
          <a:p>
            <a:r>
              <a:rPr lang="es-CL" sz="2000" dirty="0"/>
              <a:t>Precio de la Energía : $27.544/184kWh =  150 $/kWh (IVA incluido).</a:t>
            </a:r>
          </a:p>
          <a:p>
            <a:endParaRPr lang="es-CL" sz="2000" dirty="0"/>
          </a:p>
          <a:p>
            <a:r>
              <a:rPr lang="es-CL" sz="2000" dirty="0"/>
              <a:t>Ahorro Monetario Anual: 23.360 kWh/año x 150 $/kWh = 3.504.000 $/año</a:t>
            </a:r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70A2F564-ED21-8B4C-7290-9244B3F43F51}"/>
              </a:ext>
            </a:extLst>
          </p:cNvPr>
          <p:cNvSpPr txBox="1">
            <a:spLocks/>
          </p:cNvSpPr>
          <p:nvPr/>
        </p:nvSpPr>
        <p:spPr>
          <a:xfrm>
            <a:off x="409731" y="4285397"/>
            <a:ext cx="9015752" cy="5302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 dirty="0"/>
              <a:t>Periodo de Retorno de la Inversión (PRI)</a:t>
            </a:r>
            <a:endParaRPr lang="es-CL" sz="2900" dirty="0"/>
          </a:p>
        </p:txBody>
      </p:sp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D3526BB1-3699-D3AC-F99F-E76EAA9E7127}"/>
              </a:ext>
            </a:extLst>
          </p:cNvPr>
          <p:cNvSpPr txBox="1">
            <a:spLocks/>
          </p:cNvSpPr>
          <p:nvPr/>
        </p:nvSpPr>
        <p:spPr>
          <a:xfrm>
            <a:off x="409731" y="4694828"/>
            <a:ext cx="11557417" cy="1146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000" dirty="0"/>
          </a:p>
          <a:p>
            <a:r>
              <a:rPr lang="es-CL" sz="2000" dirty="0"/>
              <a:t>PRI: $ 3.560.000 /  3.504.000  $/año = 1,02 [años]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</p:spTree>
    <p:extLst>
      <p:ext uri="{BB962C8B-B14F-4D97-AF65-F5344CB8AC3E}">
        <p14:creationId xmlns:p14="http://schemas.microsoft.com/office/powerpoint/2010/main" val="61272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C5C0A-0E92-E286-C2A6-95AC10E9D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E8A6C6-6A68-656D-E2BB-7E40C0314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del Cofinanciamiento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924C3C6-68FF-58FA-C267-38F5BD46E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90" y="1473959"/>
            <a:ext cx="11371210" cy="291473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0C0D4A2D-EE7A-B9C2-8890-C38D112C3E50}"/>
                  </a:ext>
                </a:extLst>
              </p14:cNvPr>
              <p14:cNvContentPartPr/>
              <p14:nvPr/>
            </p14:nvContentPartPr>
            <p14:xfrm>
              <a:off x="7739285" y="731031"/>
              <a:ext cx="12960" cy="60048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0C0D4A2D-EE7A-B9C2-8890-C38D112C3E5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721285" y="713020"/>
                <a:ext cx="48600" cy="636141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upo 20">
            <a:extLst>
              <a:ext uri="{FF2B5EF4-FFF2-40B4-BE49-F238E27FC236}">
                <a16:creationId xmlns:a16="http://schemas.microsoft.com/office/drawing/2014/main" id="{1C14B7A9-F9F9-AF71-A919-1E63FAFC8FFA}"/>
              </a:ext>
            </a:extLst>
          </p:cNvPr>
          <p:cNvGrpSpPr/>
          <p:nvPr/>
        </p:nvGrpSpPr>
        <p:grpSpPr>
          <a:xfrm>
            <a:off x="7645325" y="1140711"/>
            <a:ext cx="214560" cy="191160"/>
            <a:chOff x="4902125" y="1241898"/>
            <a:chExt cx="214560" cy="191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2B078CBE-93A8-7D00-5C42-52B35766E1C2}"/>
                    </a:ext>
                  </a:extLst>
                </p14:cNvPr>
                <p14:cNvContentPartPr/>
                <p14:nvPr/>
              </p14:nvContentPartPr>
              <p14:xfrm>
                <a:off x="5036045" y="1273218"/>
                <a:ext cx="80640" cy="14652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2B078CBE-93A8-7D00-5C42-52B35766E1C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018045" y="1255218"/>
                  <a:ext cx="11628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C4B22024-B776-7758-B0C0-A3B2F6A3BADC}"/>
                    </a:ext>
                  </a:extLst>
                </p14:cNvPr>
                <p14:cNvContentPartPr/>
                <p14:nvPr/>
              </p14:nvContentPartPr>
              <p14:xfrm>
                <a:off x="4902125" y="1241898"/>
                <a:ext cx="120240" cy="19116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C4B22024-B776-7758-B0C0-A3B2F6A3BAD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884125" y="1223898"/>
                  <a:ext cx="155880" cy="226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62E28156-349E-7693-6A09-F1333F5CD379}"/>
                  </a:ext>
                </a:extLst>
              </p14:cNvPr>
              <p14:cNvContentPartPr/>
              <p14:nvPr/>
            </p14:nvContentPartPr>
            <p14:xfrm>
              <a:off x="328670" y="2391991"/>
              <a:ext cx="491400" cy="360"/>
            </p14:xfrm>
          </p:contentPart>
        </mc:Choice>
        <mc:Fallback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62E28156-349E-7693-6A09-F1333F5CD37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10670" y="2373991"/>
                <a:ext cx="52704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upo 27">
            <a:extLst>
              <a:ext uri="{FF2B5EF4-FFF2-40B4-BE49-F238E27FC236}">
                <a16:creationId xmlns:a16="http://schemas.microsoft.com/office/drawing/2014/main" id="{5A1E3128-72E9-A9C6-9524-309E4F3223BF}"/>
              </a:ext>
            </a:extLst>
          </p:cNvPr>
          <p:cNvGrpSpPr/>
          <p:nvPr/>
        </p:nvGrpSpPr>
        <p:grpSpPr>
          <a:xfrm>
            <a:off x="603350" y="2301631"/>
            <a:ext cx="217440" cy="176040"/>
            <a:chOff x="465485" y="2871258"/>
            <a:chExt cx="217440" cy="17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6BE60443-D640-FF63-0688-9FB6D878B316}"/>
                    </a:ext>
                  </a:extLst>
                </p14:cNvPr>
                <p14:cNvContentPartPr/>
                <p14:nvPr/>
              </p14:nvContentPartPr>
              <p14:xfrm>
                <a:off x="465485" y="2871258"/>
                <a:ext cx="203400" cy="7668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6BE60443-D640-FF63-0688-9FB6D878B31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7517" y="2853342"/>
                  <a:ext cx="238977" cy="1121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2D6E686B-32C8-005A-D8DB-E596D02EF1AB}"/>
                    </a:ext>
                  </a:extLst>
                </p14:cNvPr>
                <p14:cNvContentPartPr/>
                <p14:nvPr/>
              </p14:nvContentPartPr>
              <p14:xfrm>
                <a:off x="469445" y="2988978"/>
                <a:ext cx="213480" cy="5832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2D6E686B-32C8-005A-D8DB-E596D02EF1AB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51415" y="2970978"/>
                  <a:ext cx="249180" cy="93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9581E46F-6F13-FE2C-9748-F7EFEA59E7B8}"/>
                  </a:ext>
                </a:extLst>
              </p14:cNvPr>
              <p14:cNvContentPartPr/>
              <p14:nvPr/>
            </p14:nvContentPartPr>
            <p14:xfrm>
              <a:off x="7440331" y="2108050"/>
              <a:ext cx="839108" cy="591821"/>
            </p14:xfrm>
          </p:contentPart>
        </mc:Choice>
        <mc:Fallback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9581E46F-6F13-FE2C-9748-F7EFEA59E7B8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422332" y="2090051"/>
                <a:ext cx="874746" cy="6274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206225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439</Words>
  <Application>Microsoft Office PowerPoint</Application>
  <PresentationFormat>Panorámica</PresentationFormat>
  <Paragraphs>112</Paragraphs>
  <Slides>10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Tema de Office</vt:lpstr>
      <vt:lpstr>Situación Actual</vt:lpstr>
      <vt:lpstr>Cambio Propuesto</vt:lpstr>
      <vt:lpstr>Cálculo de Ahorro</vt:lpstr>
      <vt:lpstr>Cálculo del Cofinanciamiento</vt:lpstr>
      <vt:lpstr>Cálculo del Cofinanciamiento</vt:lpstr>
      <vt:lpstr>Situación Actual</vt:lpstr>
      <vt:lpstr>Cambio Propuesto</vt:lpstr>
      <vt:lpstr>Cálculo de Ahorro</vt:lpstr>
      <vt:lpstr>Cálculo del Cofinanciamiento</vt:lpstr>
      <vt:lpstr>Cálculo del Cofinanciamiento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Cristian Villalobos Veliz</dc:creator>
  <cp:lastModifiedBy>Cristian Villalobos Veliz</cp:lastModifiedBy>
  <cp:revision>16</cp:revision>
  <dcterms:created xsi:type="dcterms:W3CDTF">2024-11-07T12:17:35Z</dcterms:created>
  <dcterms:modified xsi:type="dcterms:W3CDTF">2024-11-08T15:12:14Z</dcterms:modified>
</cp:coreProperties>
</file>