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1" r:id="rId5"/>
    <p:sldId id="262" r:id="rId6"/>
    <p:sldId id="263" r:id="rId7"/>
    <p:sldId id="264" r:id="rId8"/>
    <p:sldId id="268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48.7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 1 24575,'0'1428'0,"-1"-1394"-5,-3-1-1,-10 50 0,3-27-1342,6-24-5478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6.5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334 530 24575,'0'-6'0,"-7"-9"0,-1-8 0,0-7 0,1-4 0,-4-3 0,0-2 0,-6 6 0,-5 8 0,1 2 0,-3-7 0,3-6 0,-2-3 0,-3 5 0,-3 9 0,-4-11 0,-2 0 0,5 7-8191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9.1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24575,'1328'0'-1365,"-1292"0"-5461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7.1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565 213 24575,'0'-7'0,"-7"-1"0,-8-7 0,-8 0 0,-7 2 0,-4 3 0,-4 4 0,-1 3 0,0-5 0,-1-1 0,1 1 0,0 2 0,0-11 0,1-2 0,0 2 0,0-3 0,0 2 0,7 4-8191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9.0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592 0 24575,'-344'0'0,"335"1"10,-1 0 0,0 1 0,1 0 0,-1 1 0,1 0 0,0 0 0,0 1 0,0 0 0,0 1 0,0 0 0,-14 11 0,-5 6-753,-48 48 1,58-50-6084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13.3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2998 346 24575,'-5'-1'0,"1"1"0,-1-2 0,0 1 0,0-1 0,1 1 0,-1-1 0,1 0 0,0-1 0,-1 1 0,-3-4 0,-20-10 0,-232-68 0,145 38 0,-67-22 0,88 40 0,30 8 0,-2 2 0,-115-16 0,-377 25 0,314 12 0,-508-3 0,736 0 0,1 0 0,0 1 0,-1 1 0,1 1 0,0 0 0,0 1 0,1 0 0,-1 1 0,1 1 0,-19 10 0,22-9 0,0 1 0,1 0 0,0 0 0,1 1 0,-1 0 0,2 1 0,-1 0 0,1 1 0,1-1 0,0 2 0,1-1 0,-8 19 0,0 7 0,3 1 0,1 1 0,2 0 0,1 0 0,-2 67 0,-13 77 0,14-128 0,3 0 0,2 0 0,5 59 0,-1-36 0,-1-65 0,1-1 0,0 1 0,1-1 0,0 1 0,1-1 0,0 0 0,1 0 0,0-1 0,1 1 0,1-1 0,13 21 0,-8-16 0,2-1 0,0-1 0,1 0 0,0 0 0,1-2 0,32 21 0,1-6 0,1-2 0,1-3 0,98 30 0,376 86 0,-419-124 0,0-4 0,0-5 0,110-10 0,-29 2 0,457 3 0,-565-4 0,-2-4 0,1-3 0,-1-4 0,140-46 0,-196 55 0,0-1 0,-1 0 0,0-2 0,0 0 0,-1-2 0,0 0 0,-1-1 0,0 0 0,-1-1 0,19-20 0,-6 1 0,-2-1 0,-1 0 0,36-64 0,-51 78 0,-2-1 0,0-1 0,-2 1 0,0-1 0,-1-1 0,-1 1 0,-1-1 0,-1 0 0,0-23 0,-10-402 0,7 441 0,0 0 0,0 0 0,0 1 0,-1-1 0,0 0 0,-1 0 0,1 1 0,-1-1 0,0 1 0,0-1 0,-1 1 0,1 0 0,-1 0 0,0 0 0,-1 0 0,1 1 0,-1-1 0,0 1 0,0 0 0,-1 0 0,-5-4 0,2 3 0,-2 0 0,1 0 0,0 1 0,-1 1 0,0 0 0,0 0 0,0 0 0,0 2 0,0-1 0,0 1 0,-14 0 0,-13 1-1365,3 1-5461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5.0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0 406 24575,'0'-6'0,"0"-16"0,0-10 0,0-6 0,7-3 0,1-1 0,7 0 0,6 8 0,7 2 0,-1 1 0,0 5 0,3 1 0,2 5 0,-4 5-8191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6.5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334 530 24575,'0'-6'0,"-7"-9"0,-1-8 0,0-7 0,1-4 0,-4-3 0,0-2 0,-6 6 0,-5 8 0,1 2 0,-3-7 0,3-6 0,-2-3 0,-3 5 0,-3 9 0,-4-11 0,-2 0 0,5 7-8191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9.1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24575,'1328'0'-1365,"-1292"0"-5461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7.1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565 213 24575,'0'-7'0,"-7"-1"0,-8-7 0,-8 0 0,-7 2 0,-4 3 0,-4 4 0,-1 3 0,0-5 0,-1-1 0,1 1 0,0 2 0,0-11 0,1-2 0,0 2 0,0-3 0,0 2 0,7 4-8191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09.0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592 0 24575,'-344'0'0,"335"1"10,-1 0 0,0 1 0,1 0 0,-1 1 0,1 0 0,0 0 0,0 1 0,0 0 0,0 1 0,0 0 0,-14 11 0,-5 6-753,-48 48 1,58-50-6084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8:13.3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2998 346 24575,'-5'-1'0,"1"1"0,-1-2 0,0 1 0,0-1 0,1 1 0,-1-1 0,1 0 0,0-1 0,-1 1 0,-3-4 0,-20-10 0,-232-68 0,145 38 0,-67-22 0,88 40 0,30 8 0,-2 2 0,-115-16 0,-377 25 0,314 12 0,-508-3 0,736 0 0,1 0 0,0 1 0,-1 1 0,1 1 0,0 0 0,0 1 0,1 0 0,-1 1 0,1 1 0,-19 10 0,22-9 0,0 1 0,1 0 0,0 0 0,1 1 0,-1 0 0,2 1 0,-1 0 0,1 1 0,1-1 0,0 2 0,1-1 0,-8 19 0,0 7 0,3 1 0,1 1 0,2 0 0,1 0 0,-2 67 0,-13 77 0,14-128 0,3 0 0,2 0 0,5 59 0,-1-36 0,-1-65 0,1-1 0,0 1 0,1-1 0,0 1 0,1-1 0,0 0 0,1 0 0,0-1 0,1 1 0,1-1 0,13 21 0,-8-16 0,2-1 0,0-1 0,1 0 0,0 0 0,1-2 0,32 21 0,1-6 0,1-2 0,1-3 0,98 30 0,376 86 0,-419-124 0,0-4 0,0-5 0,110-10 0,-29 2 0,457 3 0,-565-4 0,-2-4 0,1-3 0,-1-4 0,140-46 0,-196 55 0,0-1 0,-1 0 0,0-2 0,0 0 0,-1-2 0,0 0 0,-1-1 0,0 0 0,-1-1 0,19-20 0,-6 1 0,-2-1 0,-1 0 0,36-64 0,-51 78 0,-2-1 0,0-1 0,-2 1 0,0-1 0,-1-1 0,-1 1 0,-1-1 0,-1 0 0,0-23 0,-10-402 0,7 441 0,0 0 0,0 0 0,0 1 0,-1-1 0,0 0 0,-1 0 0,1 1 0,-1-1 0,0 1 0,0-1 0,-1 1 0,1 0 0,-1 0 0,0 0 0,-1 0 0,1 1 0,-1-1 0,0 1 0,0 0 0,-1 0 0,-5-4 0,2 3 0,-2 0 0,1 0 0,0 1 0,-1 1 0,0 0 0,0 0 0,0 0 0,0 2 0,0-1 0,0 1 0,-14 0 0,-13 1-1365,3 1-5461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48.7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 1 24575,'0'1428'0,"-1"-1394"-5,-3-1-1,-10 50 0,3-27-1342,6-24-5478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07T14:47:55.0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0 406 24575,'0'-6'0,"0"-16"0,0-10 0,0-6 0,7-3 0,1-1 0,7 0 0,6 8 0,7 2 0,-1 1 0,0 5 0,3 1 0,2 5 0,-4 5-8191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CED2F-C020-391E-08E1-FC87FF449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EFFB11-03B0-B802-28DA-264E11BCB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9ECD7F-8577-7AC6-5918-A33443AFF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DFADA8-A5F7-F25E-496C-4DEF19CF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10DBAE-5638-1293-1F17-244508C9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315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6413A-85CA-F1D5-19C6-553B1B3C4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97635E-8ABF-F700-0540-D3630E2F2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42D71-F38C-E366-4C8A-CDA2415C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DD5B6D-F0B9-CF14-3F45-9A2D901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1C4D0C-B039-2562-2B70-21F9D3A5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041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8C4F83-0F0A-CD7F-BA4B-D34D6FD11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2E7234-DB5C-76F8-22ED-A940EBD7E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C2EE5C-F0EA-24C0-2AF3-B4792D317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86629C-A130-B473-9792-D7E366C9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BC31AE-77E3-4186-AADF-9CA674537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964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A3DFF9-F4CD-F92F-D589-E828E7FE0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0D15F9-6D19-C194-F8CA-298D4C41B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1202FA-1070-88DD-FC46-87B253304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9F725B-84FE-2A27-B366-6E468967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43C12-91E8-134E-B470-83BCF534B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055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326AC-0965-7D18-FC49-97710459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862F87-0B09-8CC3-6892-DF7457B66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1DBBB-8144-6937-0CC8-82EBC9BC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72438D-6A78-49EE-D8DB-8BE2AD8F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BFE3E1-5AC1-44C1-7963-F8463DFA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90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476816-DF62-B4A8-0B85-BB35B095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C5E1B2-9993-FC27-9446-539E77E26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569DF3-5F83-E3B2-4CE0-C5566A702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B16F73-7CBF-5726-3933-AC74E0A0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CE7207-75BF-D8B3-48A2-827CDDBFA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2C8039-C99B-D4B3-4A27-B0F5F3E52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274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C1956-AB76-D18B-55E8-0C22DBCC0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C5003C-55B7-8CF0-8E44-8F5C4F51B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640F08-600F-96BB-EE72-71CD58076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0E8615-2675-DBAD-AE09-5B5D48E54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B876F8-C351-CCEE-098C-E6C0A95A1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16981B-A145-4A3E-3082-DCC09EB99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7E7E10F-4FB0-9F92-2884-69EDECA17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AE50FB9-08F1-4384-B1DC-332A9EC94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657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97883-07EE-FC88-54E5-DB947F5A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6A5743-BB41-BB6E-66C9-39FBC645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931A84-FA45-3E50-8A7C-E8E98AC6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6EED61-B259-CD71-E936-7B9DCA788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829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9275ECC-C8B7-5873-9BE4-390BAB01C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13B3CE-510C-461B-18F9-CAB670CE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01F6A9-C482-4679-1489-4ACE0D08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789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B80F55-193C-233B-58A8-A5F7B24E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17F2BF-2DBB-01BF-1DA8-311D316C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305203-85FD-A295-0EA6-15FC2335E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A20992-57D7-E3A6-55B2-74DC896B4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C53359-F656-0DCA-A75D-22E2C1C6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AB46B8-2A23-38D5-6989-7C2ECF915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036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6A48E-1FA1-254F-FBEF-1838406C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5EC8757-33C0-FC99-AF35-4AC5B0571A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371E3D-4799-E86A-79EE-6D464871D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165BA0-42DE-3237-1DC3-EBEAEB96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B6B1BE-2C4B-0576-341B-F7D19F6D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E9AEC9-458E-E241-B9B8-AB2FB2BD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526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C949891-606A-F8BD-57E8-E6A7850A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24C40E-C23E-9B68-E729-E04A754B5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CBDE48-2E50-AABA-FD92-A755A57A6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2FA324-D423-40F6-83F7-F6B260DA5E68}" type="datetimeFigureOut">
              <a:rPr lang="es-CL" smtClean="0"/>
              <a:t>08-11-2024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38750E-A554-BD45-308D-A291F915E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59C501-DF73-32E9-ECDC-3831291F8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15BCC-D126-4D52-B8C4-A9115D5BFD5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05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customXml" Target="../ink/ink13.xml"/><Relationship Id="rId3" Type="http://schemas.openxmlformats.org/officeDocument/2006/relationships/customXml" Target="../ink/ink8.xml"/><Relationship Id="rId7" Type="http://schemas.openxmlformats.org/officeDocument/2006/relationships/customXml" Target="../ink/ink10.xml"/><Relationship Id="rId12" Type="http://schemas.openxmlformats.org/officeDocument/2006/relationships/image" Target="../media/image19.png"/><Relationship Id="rId2" Type="http://schemas.openxmlformats.org/officeDocument/2006/relationships/image" Target="../media/image6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7.png"/><Relationship Id="rId11" Type="http://schemas.openxmlformats.org/officeDocument/2006/relationships/customXml" Target="../ink/ink12.xml"/><Relationship Id="rId5" Type="http://schemas.openxmlformats.org/officeDocument/2006/relationships/customXml" Target="../ink/ink9.xml"/><Relationship Id="rId15" Type="http://schemas.openxmlformats.org/officeDocument/2006/relationships/customXml" Target="../ink/ink14.xml"/><Relationship Id="rId10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customXml" Target="../ink/ink11.xml"/><Relationship Id="rId1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1.png"/><Relationship Id="rId2" Type="http://schemas.openxmlformats.org/officeDocument/2006/relationships/image" Target="../media/image6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customXml" Target="../ink/ink4.xml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2853FC-8997-462D-1E89-87A579F2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74984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Situación Actual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D044C4-BDB9-7E28-3942-B9FA83BAD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074" y="1375601"/>
            <a:ext cx="6974779" cy="5191907"/>
          </a:xfrm>
        </p:spPr>
        <p:txBody>
          <a:bodyPr>
            <a:normAutofit/>
          </a:bodyPr>
          <a:lstStyle/>
          <a:p>
            <a:r>
              <a:rPr lang="es-CL" sz="2000" dirty="0"/>
              <a:t>Consumo Nominal: 38,88 kWh/mes</a:t>
            </a:r>
          </a:p>
          <a:p>
            <a:r>
              <a:rPr lang="es-CL" sz="2000" dirty="0"/>
              <a:t>Antigüedad: 15 años.</a:t>
            </a:r>
          </a:p>
          <a:p>
            <a:r>
              <a:rPr lang="es-CL" sz="2000" dirty="0"/>
              <a:t>Etiqueta:  D</a:t>
            </a:r>
          </a:p>
          <a:p>
            <a:r>
              <a:rPr lang="es-CL" sz="2000" dirty="0"/>
              <a:t>Volumen útil del compartimiento refrigerado (L): 160</a:t>
            </a:r>
          </a:p>
          <a:p>
            <a:r>
              <a:rPr lang="es-CL" sz="2000" dirty="0"/>
              <a:t>Volumen útil del compartimiento congelado (L): 45</a:t>
            </a:r>
          </a:p>
          <a:p>
            <a:r>
              <a:rPr lang="es-CL" sz="2000" dirty="0"/>
              <a:t>Temperatura compartimiento congelado (°C): -18</a:t>
            </a:r>
          </a:p>
          <a:p>
            <a:endParaRPr lang="es-CL" sz="2000" dirty="0"/>
          </a:p>
          <a:p>
            <a:r>
              <a:rPr lang="es-CL" sz="2000" u="sng" dirty="0"/>
              <a:t>Consideraciones</a:t>
            </a:r>
          </a:p>
          <a:p>
            <a:r>
              <a:rPr lang="es-CL" sz="2000" dirty="0"/>
              <a:t>Pérdida de Eficiencia: 2 % al año</a:t>
            </a:r>
          </a:p>
          <a:p>
            <a:r>
              <a:rPr lang="es-CL" sz="2000" dirty="0"/>
              <a:t>Pérdida de Eficiencia: 15 x 2% = 30%</a:t>
            </a:r>
          </a:p>
          <a:p>
            <a:endParaRPr lang="es-CL" sz="2000" u="sng" dirty="0"/>
          </a:p>
          <a:p>
            <a:r>
              <a:rPr lang="es-CL" sz="2000" dirty="0"/>
              <a:t>Consumo real: </a:t>
            </a:r>
          </a:p>
          <a:p>
            <a:r>
              <a:rPr lang="es-CL" sz="2000" dirty="0"/>
              <a:t>38,88 kWh/mes x 1,3 = 50,54 kWh/mes 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pic>
        <p:nvPicPr>
          <p:cNvPr id="1028" name="Picture 4" descr="Etiqueta de Eficiencia Energética de Refrigerador de acuerdo a normas NCh [135].">
            <a:extLst>
              <a:ext uri="{FF2B5EF4-FFF2-40B4-BE49-F238E27FC236}">
                <a16:creationId xmlns:a16="http://schemas.microsoft.com/office/drawing/2014/main" id="{EA08673B-41AE-AC99-9857-68B090D9C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1606909"/>
            <a:ext cx="2590800" cy="3847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H MY GARAGE. | VENDIDO Refrigerador General Electric -Precio: $170.000  -Medidas: Alto 165 cm Ancho 74,8 cm Profundidad 88 cm -Marca:Hot Point,  General… | Instagram">
            <a:extLst>
              <a:ext uri="{FF2B5EF4-FFF2-40B4-BE49-F238E27FC236}">
                <a16:creationId xmlns:a16="http://schemas.microsoft.com/office/drawing/2014/main" id="{E8599BE3-DA87-F45B-E234-0DD9B5145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162" y="1606910"/>
            <a:ext cx="3081134" cy="3847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9F0F558-1B22-5590-271E-96682A133277}"/>
              </a:ext>
            </a:extLst>
          </p:cNvPr>
          <p:cNvSpPr txBox="1">
            <a:spLocks/>
          </p:cNvSpPr>
          <p:nvPr/>
        </p:nvSpPr>
        <p:spPr>
          <a:xfrm>
            <a:off x="5664408" y="315151"/>
            <a:ext cx="1985112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b="1" dirty="0"/>
              <a:t>CASO N°1</a:t>
            </a:r>
          </a:p>
        </p:txBody>
      </p:sp>
    </p:spTree>
    <p:extLst>
      <p:ext uri="{BB962C8B-B14F-4D97-AF65-F5344CB8AC3E}">
        <p14:creationId xmlns:p14="http://schemas.microsoft.com/office/powerpoint/2010/main" val="843128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58687-580B-5809-52D0-B0147826E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545E1-88F1-692C-2250-960633935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2E0A1FD-F28F-9C88-49E9-921D4E891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90" y="1473959"/>
            <a:ext cx="11371210" cy="291473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93CB935C-13BF-BE21-B783-ED227A05843C}"/>
                  </a:ext>
                </a:extLst>
              </p14:cNvPr>
              <p14:cNvContentPartPr/>
              <p14:nvPr/>
            </p14:nvContentPartPr>
            <p14:xfrm>
              <a:off x="4996085" y="832218"/>
              <a:ext cx="12960" cy="600480"/>
            </p14:xfrm>
          </p:contentPart>
        </mc:Choice>
        <mc:Fallback xmlns=""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93CB935C-13BF-BE21-B783-ED227A05843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78085" y="814207"/>
                <a:ext cx="48600" cy="636141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upo 20">
            <a:extLst>
              <a:ext uri="{FF2B5EF4-FFF2-40B4-BE49-F238E27FC236}">
                <a16:creationId xmlns:a16="http://schemas.microsoft.com/office/drawing/2014/main" id="{559F895C-683C-D2E0-B212-7D6231A8DF08}"/>
              </a:ext>
            </a:extLst>
          </p:cNvPr>
          <p:cNvGrpSpPr/>
          <p:nvPr/>
        </p:nvGrpSpPr>
        <p:grpSpPr>
          <a:xfrm>
            <a:off x="4902125" y="1241898"/>
            <a:ext cx="214560" cy="191160"/>
            <a:chOff x="4902125" y="1241898"/>
            <a:chExt cx="214560" cy="191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C321B4D4-9F27-D95C-9160-2E46E9D142DB}"/>
                    </a:ext>
                  </a:extLst>
                </p14:cNvPr>
                <p14:cNvContentPartPr/>
                <p14:nvPr/>
              </p14:nvContentPartPr>
              <p14:xfrm>
                <a:off x="5036045" y="1273218"/>
                <a:ext cx="80640" cy="14652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C321B4D4-9F27-D95C-9160-2E46E9D142D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018045" y="1255218"/>
                  <a:ext cx="1162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3D058F28-2973-B1C5-21BF-3630EFBD5954}"/>
                    </a:ext>
                  </a:extLst>
                </p14:cNvPr>
                <p14:cNvContentPartPr/>
                <p14:nvPr/>
              </p14:nvContentPartPr>
              <p14:xfrm>
                <a:off x="4902125" y="1241898"/>
                <a:ext cx="120240" cy="19116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3D058F28-2973-B1C5-21BF-3630EFBD5954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884125" y="1223898"/>
                  <a:ext cx="155880" cy="22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3B373ED4-B082-FF74-183A-AE0D54DC6383}"/>
                  </a:ext>
                </a:extLst>
              </p14:cNvPr>
              <p14:cNvContentPartPr/>
              <p14:nvPr/>
            </p14:nvContentPartPr>
            <p14:xfrm>
              <a:off x="190805" y="3480237"/>
              <a:ext cx="491400" cy="36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3B373ED4-B082-FF74-183A-AE0D54DC638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2805" y="3462237"/>
                <a:ext cx="5270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o 27">
            <a:extLst>
              <a:ext uri="{FF2B5EF4-FFF2-40B4-BE49-F238E27FC236}">
                <a16:creationId xmlns:a16="http://schemas.microsoft.com/office/drawing/2014/main" id="{333EDC91-267C-3061-0E2D-E19D4DE3CAD2}"/>
              </a:ext>
            </a:extLst>
          </p:cNvPr>
          <p:cNvGrpSpPr/>
          <p:nvPr/>
        </p:nvGrpSpPr>
        <p:grpSpPr>
          <a:xfrm>
            <a:off x="465485" y="3389877"/>
            <a:ext cx="217440" cy="176040"/>
            <a:chOff x="465485" y="2871258"/>
            <a:chExt cx="217440" cy="176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7EF95480-0A6A-77AE-A8AE-254AF93038AE}"/>
                    </a:ext>
                  </a:extLst>
                </p14:cNvPr>
                <p14:cNvContentPartPr/>
                <p14:nvPr/>
              </p14:nvContentPartPr>
              <p14:xfrm>
                <a:off x="465485" y="2871258"/>
                <a:ext cx="203400" cy="7668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7EF95480-0A6A-77AE-A8AE-254AF93038A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7517" y="2853342"/>
                  <a:ext cx="238977" cy="1121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FFAE656C-DBEA-9DCA-D139-C10462688B3C}"/>
                    </a:ext>
                  </a:extLst>
                </p14:cNvPr>
                <p14:cNvContentPartPr/>
                <p14:nvPr/>
              </p14:nvContentPartPr>
              <p14:xfrm>
                <a:off x="469445" y="2988978"/>
                <a:ext cx="213480" cy="5832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FFAE656C-DBEA-9DCA-D139-C10462688B3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51415" y="2970978"/>
                  <a:ext cx="249180" cy="93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6CFDB7CB-7C46-FD70-BD05-F2E5F08074DC}"/>
                  </a:ext>
                </a:extLst>
              </p14:cNvPr>
              <p14:cNvContentPartPr/>
              <p14:nvPr/>
            </p14:nvContentPartPr>
            <p14:xfrm>
              <a:off x="4521245" y="3246625"/>
              <a:ext cx="1190880" cy="57780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6CFDB7CB-7C46-FD70-BD05-F2E5F08074DC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503245" y="3228625"/>
                <a:ext cx="1226520" cy="61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45152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0C5C5-3500-F4C2-B057-A1FCFCFB9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482D3-236E-7A18-7CFC-12E478A16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sp>
        <p:nvSpPr>
          <p:cNvPr id="3" name="Marcador de texto 3">
            <a:extLst>
              <a:ext uri="{FF2B5EF4-FFF2-40B4-BE49-F238E27FC236}">
                <a16:creationId xmlns:a16="http://schemas.microsoft.com/office/drawing/2014/main" id="{D943C64A-9ABF-0F48-F194-ACA3BDAD1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3"/>
            <a:ext cx="11557417" cy="5228016"/>
          </a:xfrm>
        </p:spPr>
        <p:txBody>
          <a:bodyPr>
            <a:noAutofit/>
          </a:bodyPr>
          <a:lstStyle/>
          <a:p>
            <a:r>
              <a:rPr lang="es-CL" sz="2000" dirty="0"/>
              <a:t>Costo total MMEE: $ 179.990 (IVA incluido)</a:t>
            </a:r>
          </a:p>
          <a:p>
            <a:endParaRPr lang="es-CL" sz="2000" dirty="0"/>
          </a:p>
          <a:p>
            <a:r>
              <a:rPr lang="es-CL" sz="2000" dirty="0"/>
              <a:t>Costo neto MMEE: $ 151.252</a:t>
            </a:r>
          </a:p>
          <a:p>
            <a:endParaRPr lang="es-CL" sz="2000" dirty="0"/>
          </a:p>
          <a:p>
            <a:r>
              <a:rPr lang="es-CL" sz="2000" dirty="0"/>
              <a:t>Cofinanciamiento: $ 151.252 x 30% =</a:t>
            </a:r>
            <a:r>
              <a:rPr lang="es-CL" sz="2400" dirty="0"/>
              <a:t> </a:t>
            </a:r>
            <a:r>
              <a:rPr lang="es-CL" sz="2400" b="1" dirty="0"/>
              <a:t>$45.376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419933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DAFAE-CF9E-5923-F9EC-89735FC17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00198-9600-E197-926E-49DD2E1AE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Cambio Propuesto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279C0C-10E6-D6A4-34E7-C6C3D7BEB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3"/>
            <a:ext cx="6139853" cy="4873625"/>
          </a:xfrm>
        </p:spPr>
        <p:txBody>
          <a:bodyPr>
            <a:normAutofit/>
          </a:bodyPr>
          <a:lstStyle/>
          <a:p>
            <a:r>
              <a:rPr lang="es-CL" sz="2000" dirty="0"/>
              <a:t>Consumo Nominal: 16,44 kWh/mes</a:t>
            </a:r>
          </a:p>
          <a:p>
            <a:r>
              <a:rPr lang="es-CL" sz="2000" dirty="0"/>
              <a:t>Costo Total: $ 179.990 (IVA incluido).</a:t>
            </a:r>
          </a:p>
          <a:p>
            <a:r>
              <a:rPr lang="es-CL" sz="2000" dirty="0"/>
              <a:t>Etiqueta:  A+</a:t>
            </a:r>
          </a:p>
          <a:p>
            <a:r>
              <a:rPr lang="es-CL" sz="2000" dirty="0"/>
              <a:t>Volumen útil del compartimiento refrigerado (L): 128</a:t>
            </a:r>
          </a:p>
          <a:p>
            <a:r>
              <a:rPr lang="es-CL" sz="2000" dirty="0"/>
              <a:t>Volumen útil del compartimiento congelado (L): 40</a:t>
            </a:r>
          </a:p>
          <a:p>
            <a:r>
              <a:rPr lang="es-CL" sz="2000" dirty="0"/>
              <a:t>Temperatura compartimiento congelado (°C): -18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2DF5E62-6CD8-7FC0-9BF2-8EF0F20C1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060" y="430224"/>
            <a:ext cx="3289873" cy="493480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DC69110-732A-955C-AB90-A41A8AD52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342" y="200806"/>
            <a:ext cx="2543718" cy="516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25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738B5-F130-3A3F-356C-361299945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EA470-F8F3-5231-E70A-CA6B48F5F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 Ahorro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180FB0-FCFD-F6F1-2805-2C12E610F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4"/>
            <a:ext cx="11557417" cy="2593998"/>
          </a:xfrm>
        </p:spPr>
        <p:txBody>
          <a:bodyPr>
            <a:normAutofit/>
          </a:bodyPr>
          <a:lstStyle/>
          <a:p>
            <a:r>
              <a:rPr lang="es-CL" sz="2000" dirty="0"/>
              <a:t>Ahorro Energético Mensual: 50,54 kWh/mes - 16,44 kWh/mes = 34,1 kWh/mes </a:t>
            </a:r>
          </a:p>
          <a:p>
            <a:r>
              <a:rPr lang="es-CL" sz="2000" dirty="0"/>
              <a:t>Ahorro Energético Anual: 34,1 kWh/mes x 12 meses/año = 409,2 kWh/año</a:t>
            </a:r>
          </a:p>
          <a:p>
            <a:endParaRPr lang="es-CL" sz="2000" dirty="0"/>
          </a:p>
          <a:p>
            <a:r>
              <a:rPr lang="es-CL" sz="2000" dirty="0"/>
              <a:t>Precio de la Energía*: $27.544/184kWh =  150 $/kWh (IVA incluido).</a:t>
            </a:r>
          </a:p>
          <a:p>
            <a:endParaRPr lang="es-CL" sz="2000" dirty="0"/>
          </a:p>
          <a:p>
            <a:r>
              <a:rPr lang="es-CL" sz="2000" dirty="0"/>
              <a:t>Ahorro Monetario Anual: 409,2 kWh/año x 150 $/kWh = 61.380 $/año</a:t>
            </a:r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F2BB672-16C7-61AD-2500-6FD8569BBC01}"/>
              </a:ext>
            </a:extLst>
          </p:cNvPr>
          <p:cNvSpPr txBox="1">
            <a:spLocks/>
          </p:cNvSpPr>
          <p:nvPr/>
        </p:nvSpPr>
        <p:spPr>
          <a:xfrm>
            <a:off x="409731" y="4285397"/>
            <a:ext cx="9015752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dirty="0"/>
              <a:t>Periodo de Retorno de la Inversión (PRI)</a:t>
            </a:r>
            <a:endParaRPr lang="es-CL" sz="2900" dirty="0"/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6CF51561-7355-B089-84B6-1129A4E90E9F}"/>
              </a:ext>
            </a:extLst>
          </p:cNvPr>
          <p:cNvSpPr txBox="1">
            <a:spLocks/>
          </p:cNvSpPr>
          <p:nvPr/>
        </p:nvSpPr>
        <p:spPr>
          <a:xfrm>
            <a:off x="409731" y="4694828"/>
            <a:ext cx="11557417" cy="1146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000" dirty="0"/>
          </a:p>
          <a:p>
            <a:r>
              <a:rPr lang="es-CL" sz="2000" dirty="0"/>
              <a:t>PRI: $ 179.990 /  61.380  $/año = 2,9 [años]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129525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BFCD3-AD3E-8B26-BE60-45256F281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9B1C008A-6011-4096-9F6B-0D7618E15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Revisión cuenta energía eléctrica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8882BC9-4AFE-B7FD-199C-A551ECD82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69" y="1000933"/>
            <a:ext cx="12067141" cy="388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88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E583E-79BD-2BD5-E7E0-50B3DAC17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E8417-A831-7A3C-7205-C3C324C12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E22782F-C694-AE5B-232B-F385EDAF4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90" y="1473959"/>
            <a:ext cx="11371210" cy="291473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4E7441B3-D517-2929-C7F9-D1FDB995D8CE}"/>
                  </a:ext>
                </a:extLst>
              </p14:cNvPr>
              <p14:cNvContentPartPr/>
              <p14:nvPr/>
            </p14:nvContentPartPr>
            <p14:xfrm>
              <a:off x="4996085" y="832218"/>
              <a:ext cx="12960" cy="600480"/>
            </p14:xfrm>
          </p:contentPart>
        </mc:Choice>
        <mc:Fallback xmlns=""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4E7441B3-D517-2929-C7F9-D1FDB995D8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78085" y="814578"/>
                <a:ext cx="48600" cy="63612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upo 20">
            <a:extLst>
              <a:ext uri="{FF2B5EF4-FFF2-40B4-BE49-F238E27FC236}">
                <a16:creationId xmlns:a16="http://schemas.microsoft.com/office/drawing/2014/main" id="{2140C0CA-B705-0196-F1C7-FA7BE3B86A66}"/>
              </a:ext>
            </a:extLst>
          </p:cNvPr>
          <p:cNvGrpSpPr/>
          <p:nvPr/>
        </p:nvGrpSpPr>
        <p:grpSpPr>
          <a:xfrm>
            <a:off x="4902125" y="1241898"/>
            <a:ext cx="214560" cy="191160"/>
            <a:chOff x="4902125" y="1241898"/>
            <a:chExt cx="214560" cy="191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3A8E5CA7-E5B2-C5B1-4D0A-1818B24795B4}"/>
                    </a:ext>
                  </a:extLst>
                </p14:cNvPr>
                <p14:cNvContentPartPr/>
                <p14:nvPr/>
              </p14:nvContentPartPr>
              <p14:xfrm>
                <a:off x="5036045" y="1273218"/>
                <a:ext cx="80640" cy="14652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3A8E5CA7-E5B2-C5B1-4D0A-1818B24795B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018045" y="1255218"/>
                  <a:ext cx="1162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D6B51835-DD4D-D2FF-F9C9-D58E6ABDF042}"/>
                    </a:ext>
                  </a:extLst>
                </p14:cNvPr>
                <p14:cNvContentPartPr/>
                <p14:nvPr/>
              </p14:nvContentPartPr>
              <p14:xfrm>
                <a:off x="4902125" y="1241898"/>
                <a:ext cx="120240" cy="19116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D6B51835-DD4D-D2FF-F9C9-D58E6ABDF04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884485" y="1223898"/>
                  <a:ext cx="155880" cy="22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FD5EF9FC-19BF-CB1E-7AE0-ECF21AEA18B5}"/>
                  </a:ext>
                </a:extLst>
              </p14:cNvPr>
              <p14:cNvContentPartPr/>
              <p14:nvPr/>
            </p14:nvContentPartPr>
            <p14:xfrm>
              <a:off x="190805" y="2961618"/>
              <a:ext cx="491400" cy="36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FD5EF9FC-19BF-CB1E-7AE0-ECF21AEA18B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3165" y="2943618"/>
                <a:ext cx="5270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o 27">
            <a:extLst>
              <a:ext uri="{FF2B5EF4-FFF2-40B4-BE49-F238E27FC236}">
                <a16:creationId xmlns:a16="http://schemas.microsoft.com/office/drawing/2014/main" id="{E1AA061A-2131-3A44-77AD-34175ED13FE2}"/>
              </a:ext>
            </a:extLst>
          </p:cNvPr>
          <p:cNvGrpSpPr/>
          <p:nvPr/>
        </p:nvGrpSpPr>
        <p:grpSpPr>
          <a:xfrm>
            <a:off x="465485" y="2871258"/>
            <a:ext cx="217440" cy="176040"/>
            <a:chOff x="465485" y="2871258"/>
            <a:chExt cx="217440" cy="176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3D399925-BF90-557B-31FD-9D34A1AE3B04}"/>
                    </a:ext>
                  </a:extLst>
                </p14:cNvPr>
                <p14:cNvContentPartPr/>
                <p14:nvPr/>
              </p14:nvContentPartPr>
              <p14:xfrm>
                <a:off x="465485" y="2871258"/>
                <a:ext cx="203400" cy="7668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3D399925-BF90-557B-31FD-9D34A1AE3B04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7485" y="2853258"/>
                  <a:ext cx="23904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A914BB51-9093-7599-120F-EF6055E8365D}"/>
                    </a:ext>
                  </a:extLst>
                </p14:cNvPr>
                <p14:cNvContentPartPr/>
                <p14:nvPr/>
              </p14:nvContentPartPr>
              <p14:xfrm>
                <a:off x="469445" y="2988978"/>
                <a:ext cx="213480" cy="5832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A914BB51-9093-7599-120F-EF6055E8365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51805" y="2970978"/>
                  <a:ext cx="249120" cy="93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BF394EDD-F3DD-39C3-7459-D4F5580625DE}"/>
                  </a:ext>
                </a:extLst>
              </p14:cNvPr>
              <p14:cNvContentPartPr/>
              <p14:nvPr/>
            </p14:nvContentPartPr>
            <p14:xfrm>
              <a:off x="4434485" y="2741658"/>
              <a:ext cx="1190880" cy="57780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BF394EDD-F3DD-39C3-7459-D4F5580625D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416485" y="2724018"/>
                <a:ext cx="1226520" cy="61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538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FF280-51F9-EC0D-A765-2F44F700D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FB210-5F48-FA1E-9F78-D8B3AA077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del Cofinanciamiento</a:t>
            </a:r>
          </a:p>
        </p:txBody>
      </p:sp>
      <p:sp>
        <p:nvSpPr>
          <p:cNvPr id="3" name="Marcador de texto 3">
            <a:extLst>
              <a:ext uri="{FF2B5EF4-FFF2-40B4-BE49-F238E27FC236}">
                <a16:creationId xmlns:a16="http://schemas.microsoft.com/office/drawing/2014/main" id="{E1F23C5E-A889-3F45-20CB-DE122098B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3"/>
            <a:ext cx="11557417" cy="5228016"/>
          </a:xfrm>
        </p:spPr>
        <p:txBody>
          <a:bodyPr>
            <a:noAutofit/>
          </a:bodyPr>
          <a:lstStyle/>
          <a:p>
            <a:r>
              <a:rPr lang="es-CL" sz="2000" dirty="0"/>
              <a:t>Costo total MMEE: $ 179.990 (IVA incluido)</a:t>
            </a:r>
          </a:p>
          <a:p>
            <a:endParaRPr lang="es-CL" sz="2000" dirty="0"/>
          </a:p>
          <a:p>
            <a:r>
              <a:rPr lang="es-CL" sz="2000" dirty="0"/>
              <a:t>Costo neto MMEE: $ 151.252 </a:t>
            </a:r>
          </a:p>
          <a:p>
            <a:endParaRPr lang="es-CL" sz="2000" dirty="0"/>
          </a:p>
          <a:p>
            <a:r>
              <a:rPr lang="es-CL" sz="2000" dirty="0"/>
              <a:t>Cofinanciamiento: $ 151.252 x 50% =</a:t>
            </a:r>
            <a:r>
              <a:rPr lang="es-CL" sz="2400" dirty="0"/>
              <a:t> </a:t>
            </a:r>
            <a:r>
              <a:rPr lang="es-CL" sz="2400" b="1" dirty="0"/>
              <a:t>$76.626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936469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C12C3-2092-5CED-5372-22C92B09B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A7033-611A-930C-EA2F-89D8FBA8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74984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Situación Actual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72E93F-99DE-BB21-395A-F20F0A8BA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074" y="1375601"/>
            <a:ext cx="6974779" cy="5191907"/>
          </a:xfrm>
        </p:spPr>
        <p:txBody>
          <a:bodyPr>
            <a:normAutofit lnSpcReduction="10000"/>
          </a:bodyPr>
          <a:lstStyle/>
          <a:p>
            <a:r>
              <a:rPr lang="es-CL" sz="2000" dirty="0"/>
              <a:t>Potencia Nominal: 180 W</a:t>
            </a:r>
          </a:p>
          <a:p>
            <a:r>
              <a:rPr lang="es-CL" sz="2000" dirty="0"/>
              <a:t>Antigüedad: 11 años.</a:t>
            </a:r>
          </a:p>
          <a:p>
            <a:r>
              <a:rPr lang="es-CL" sz="2000" dirty="0"/>
              <a:t>Etiqueta:  Desconocido</a:t>
            </a:r>
          </a:p>
          <a:p>
            <a:r>
              <a:rPr lang="es-CL" sz="2000" dirty="0"/>
              <a:t>Volumen útil del compartimiento refrigerado (L): 160</a:t>
            </a:r>
          </a:p>
          <a:p>
            <a:r>
              <a:rPr lang="es-CL" sz="2000" dirty="0"/>
              <a:t>Volumen útil del compartimiento congelado (L): 45</a:t>
            </a:r>
          </a:p>
          <a:p>
            <a:r>
              <a:rPr lang="es-CL" sz="2000" dirty="0"/>
              <a:t>Temperatura compartimiento congelado (°C): -18</a:t>
            </a:r>
          </a:p>
          <a:p>
            <a:endParaRPr lang="es-CL" sz="2000" dirty="0"/>
          </a:p>
          <a:p>
            <a:r>
              <a:rPr lang="es-CL" sz="2000" u="sng" dirty="0"/>
              <a:t>Consideraciones</a:t>
            </a:r>
          </a:p>
          <a:p>
            <a:r>
              <a:rPr lang="es-CL" sz="2000" dirty="0"/>
              <a:t>Pérdida de Eficiencia: 1 % al año</a:t>
            </a:r>
          </a:p>
          <a:p>
            <a:r>
              <a:rPr lang="es-CL" sz="2000" dirty="0"/>
              <a:t>Pérdida de Eficiencia: 11x 1% = 11%</a:t>
            </a:r>
          </a:p>
          <a:p>
            <a:r>
              <a:rPr lang="es-CL" sz="2000" dirty="0"/>
              <a:t>Uso: 30% del tiempo</a:t>
            </a:r>
          </a:p>
          <a:p>
            <a:endParaRPr lang="es-CL" sz="2000" u="sng" dirty="0"/>
          </a:p>
          <a:p>
            <a:r>
              <a:rPr lang="es-CL" sz="2000" dirty="0"/>
              <a:t>Consumo real: </a:t>
            </a:r>
          </a:p>
          <a:p>
            <a:r>
              <a:rPr lang="es-CL" sz="2000" dirty="0"/>
              <a:t>180 W x 0,3 x 24 h/día x 30 días/mes x 1,11 =  43,16 kWh/mes 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857DB8E-61B7-7E67-D72E-1596B45D247A}"/>
              </a:ext>
            </a:extLst>
          </p:cNvPr>
          <p:cNvSpPr txBox="1">
            <a:spLocks/>
          </p:cNvSpPr>
          <p:nvPr/>
        </p:nvSpPr>
        <p:spPr>
          <a:xfrm>
            <a:off x="5664408" y="315151"/>
            <a:ext cx="1985112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b="1" dirty="0"/>
              <a:t>CASO N°2</a:t>
            </a:r>
          </a:p>
        </p:txBody>
      </p:sp>
      <p:pic>
        <p:nvPicPr>
          <p:cNvPr id="3076" name="Picture 4" descr="Refrigerador usado | Talca">
            <a:extLst>
              <a:ext uri="{FF2B5EF4-FFF2-40B4-BE49-F238E27FC236}">
                <a16:creationId xmlns:a16="http://schemas.microsoft.com/office/drawing/2014/main" id="{4BCEF2B2-E6E4-7EF7-B36B-05A7294DE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255" y="1563839"/>
            <a:ext cx="2797741" cy="373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0A4C4BB-661E-9EAA-BCC2-2580AA66F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5996" y="1563839"/>
            <a:ext cx="2896004" cy="314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241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0CEA6-A62F-B0B1-008A-C40E623A1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4AEE0-269E-2F6B-DD41-F25BF4154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Cambio Propuesto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F662D9-FA92-E175-5F0A-C0124326D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3"/>
            <a:ext cx="6139853" cy="4873625"/>
          </a:xfrm>
        </p:spPr>
        <p:txBody>
          <a:bodyPr>
            <a:normAutofit/>
          </a:bodyPr>
          <a:lstStyle/>
          <a:p>
            <a:r>
              <a:rPr lang="es-CL" sz="2000" dirty="0"/>
              <a:t>Consumo Nominal: 16,44 kWh/mes</a:t>
            </a:r>
          </a:p>
          <a:p>
            <a:r>
              <a:rPr lang="es-CL" sz="2000" dirty="0"/>
              <a:t>Costo Total: $ 179.990 (IVA incluido).</a:t>
            </a:r>
          </a:p>
          <a:p>
            <a:r>
              <a:rPr lang="es-CL" sz="2000" dirty="0"/>
              <a:t>Etiqueta:  D</a:t>
            </a:r>
          </a:p>
          <a:p>
            <a:r>
              <a:rPr lang="es-CL" sz="2000" dirty="0"/>
              <a:t>Volumen útil del compartimiento refrigerado (L): 128</a:t>
            </a:r>
          </a:p>
          <a:p>
            <a:r>
              <a:rPr lang="es-CL" sz="2000" dirty="0"/>
              <a:t>Volumen útil del compartimiento congelado (L): 40</a:t>
            </a:r>
          </a:p>
          <a:p>
            <a:r>
              <a:rPr lang="es-CL" sz="2000" dirty="0"/>
              <a:t>Temperatura compartimiento congelado (°C): -18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7751FA9-054F-D42E-8D32-1BCA488E4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060" y="430224"/>
            <a:ext cx="3289873" cy="493480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5C969F5-2E33-AFDD-CBE6-CBD6ACC8B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342" y="200806"/>
            <a:ext cx="2543718" cy="516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28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C4597-5E58-7A05-C0F1-D8246D0DF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4C529E-87A1-272C-624A-98F746A64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22" y="200806"/>
            <a:ext cx="9015752" cy="530225"/>
          </a:xfrm>
        </p:spPr>
        <p:txBody>
          <a:bodyPr>
            <a:normAutofit fontScale="90000"/>
          </a:bodyPr>
          <a:lstStyle/>
          <a:p>
            <a:r>
              <a:rPr lang="es-CL" dirty="0"/>
              <a:t>Cálculo de Ahorro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06E4C0-FFC9-E5ED-28FC-F90B4691D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4852" y="995364"/>
            <a:ext cx="11557417" cy="2280100"/>
          </a:xfrm>
        </p:spPr>
        <p:txBody>
          <a:bodyPr>
            <a:normAutofit fontScale="92500" lnSpcReduction="10000"/>
          </a:bodyPr>
          <a:lstStyle/>
          <a:p>
            <a:r>
              <a:rPr lang="es-CL" sz="2000" dirty="0"/>
              <a:t>Ahorro Energético Mensual: 43,16 kWh/mes - 16,44 kWh/mes = 26,72 kWh/mes </a:t>
            </a:r>
          </a:p>
          <a:p>
            <a:r>
              <a:rPr lang="es-ES" sz="2000" dirty="0"/>
              <a:t>Ahorro Energético Anual: 26,72 kWh/mes x 12 meses/año = 320,64 kWh/año</a:t>
            </a:r>
          </a:p>
          <a:p>
            <a:endParaRPr lang="es-CL" sz="2000" dirty="0"/>
          </a:p>
          <a:p>
            <a:r>
              <a:rPr lang="es-CL" sz="2000" dirty="0"/>
              <a:t>Precio de la Energía*: $27.544/184kWh =  150 $/kWh (IVA incluido).</a:t>
            </a:r>
          </a:p>
          <a:p>
            <a:endParaRPr lang="es-CL" sz="2000" dirty="0"/>
          </a:p>
          <a:p>
            <a:r>
              <a:rPr lang="es-CL" sz="2000" dirty="0"/>
              <a:t>Ahorro Monetario Anual: </a:t>
            </a:r>
            <a:r>
              <a:rPr lang="es-ES" sz="2000" dirty="0"/>
              <a:t>320,64</a:t>
            </a:r>
            <a:r>
              <a:rPr lang="es-CL" sz="2000" dirty="0"/>
              <a:t> kWh/año x 150 $/kWh = 48.096 $/año</a:t>
            </a:r>
            <a:endParaRPr lang="es-CL" sz="2000" u="sng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CF32B05-4E3B-3567-4D03-92CA19067CC0}"/>
              </a:ext>
            </a:extLst>
          </p:cNvPr>
          <p:cNvSpPr txBox="1">
            <a:spLocks/>
          </p:cNvSpPr>
          <p:nvPr/>
        </p:nvSpPr>
        <p:spPr>
          <a:xfrm>
            <a:off x="409731" y="4053384"/>
            <a:ext cx="9015752" cy="530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dirty="0"/>
              <a:t>Periodo de Retorno de la Inversión (PRI)</a:t>
            </a:r>
            <a:endParaRPr lang="es-CL" sz="2900" dirty="0"/>
          </a:p>
        </p:txBody>
      </p:sp>
      <p:sp>
        <p:nvSpPr>
          <p:cNvPr id="7" name="Marcador de texto 3">
            <a:extLst>
              <a:ext uri="{FF2B5EF4-FFF2-40B4-BE49-F238E27FC236}">
                <a16:creationId xmlns:a16="http://schemas.microsoft.com/office/drawing/2014/main" id="{110E9B7C-546B-3556-AEA0-B147EA625BF2}"/>
              </a:ext>
            </a:extLst>
          </p:cNvPr>
          <p:cNvSpPr txBox="1">
            <a:spLocks/>
          </p:cNvSpPr>
          <p:nvPr/>
        </p:nvSpPr>
        <p:spPr>
          <a:xfrm>
            <a:off x="409731" y="4462815"/>
            <a:ext cx="11557417" cy="1146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000" dirty="0"/>
          </a:p>
          <a:p>
            <a:r>
              <a:rPr lang="es-CL" sz="2000" dirty="0"/>
              <a:t>PRI: $  179.990 / 48.096 $/año = 3,7 [años]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u="sng" dirty="0"/>
          </a:p>
          <a:p>
            <a:endParaRPr lang="es-CL" sz="2000" u="sng" dirty="0"/>
          </a:p>
        </p:txBody>
      </p:sp>
    </p:spTree>
    <p:extLst>
      <p:ext uri="{BB962C8B-B14F-4D97-AF65-F5344CB8AC3E}">
        <p14:creationId xmlns:p14="http://schemas.microsoft.com/office/powerpoint/2010/main" val="2137586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522</Words>
  <Application>Microsoft Office PowerPoint</Application>
  <PresentationFormat>Panorámica</PresentationFormat>
  <Paragraphs>119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de Office</vt:lpstr>
      <vt:lpstr>Situación Actual</vt:lpstr>
      <vt:lpstr>Cambio Propuesto</vt:lpstr>
      <vt:lpstr>Cálculo de Ahorro</vt:lpstr>
      <vt:lpstr>Revisión cuenta energía eléctrica</vt:lpstr>
      <vt:lpstr>Cálculo del Cofinanciamiento</vt:lpstr>
      <vt:lpstr>Cálculo del Cofinanciamiento</vt:lpstr>
      <vt:lpstr>Situación Actual</vt:lpstr>
      <vt:lpstr>Cambio Propuesto</vt:lpstr>
      <vt:lpstr>Cálculo de Ahorro</vt:lpstr>
      <vt:lpstr>Cálculo del Cofinanciamiento</vt:lpstr>
      <vt:lpstr>Cálculo del Cofinanciamiento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Cristian Villalobos Veliz</dc:creator>
  <cp:lastModifiedBy>Cristian Villalobos Veliz</cp:lastModifiedBy>
  <cp:revision>15</cp:revision>
  <dcterms:created xsi:type="dcterms:W3CDTF">2024-11-07T12:17:35Z</dcterms:created>
  <dcterms:modified xsi:type="dcterms:W3CDTF">2024-11-08T14:38:59Z</dcterms:modified>
</cp:coreProperties>
</file>