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  <p:sldId id="261" r:id="rId5"/>
    <p:sldId id="262" r:id="rId6"/>
    <p:sldId id="263" r:id="rId7"/>
    <p:sldId id="264" r:id="rId8"/>
    <p:sldId id="268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07T14:47:48.78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35 1 24575,'0'1428'0,"-1"-1394"-5,-3-1-1,-10 50 0,3-27-1342,6-24-5478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07T14:47:56.58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334 530 24575,'0'-6'0,"-7"-9"0,-1-8 0,0-7 0,1-4 0,-4-3 0,0-2 0,-6 6 0,-5 8 0,1 2 0,-3-7 0,3-6 0,-2-3 0,-3 5 0,-3 9 0,-4-11 0,-2 0 0,5 7-8191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07T14:47:59.10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0 24575,'1328'0'-1365,"-1292"0"-5461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07T14:48:07.12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565 213 24575,'0'-7'0,"-7"-1"0,-8-7 0,-8 0 0,-7 2 0,-4 3 0,-4 4 0,-1 3 0,0-5 0,-1-1 0,1 1 0,0 2 0,0-11 0,1-2 0,0 2 0,0-3 0,0 2 0,7 4-8191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07T14:48:09.08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592 0 24575,'-344'0'0,"335"1"10,-1 0 0,0 1 0,1 0 0,-1 1 0,1 0 0,0 0 0,0 1 0,0 0 0,0 1 0,0 0 0,-14 11 0,-5 6-753,-48 48 1,58-50-6084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07T14:48:13.31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2998 346 24575,'-5'-1'0,"1"1"0,-1-2 0,0 1 0,0-1 0,1 1 0,-1-1 0,1 0 0,0-1 0,-1 1 0,-3-4 0,-20-10 0,-232-68 0,145 38 0,-67-22 0,88 40 0,30 8 0,-2 2 0,-115-16 0,-377 25 0,314 12 0,-508-3 0,736 0 0,1 0 0,0 1 0,-1 1 0,1 1 0,0 0 0,0 1 0,1 0 0,-1 1 0,1 1 0,-19 10 0,22-9 0,0 1 0,1 0 0,0 0 0,1 1 0,-1 0 0,2 1 0,-1 0 0,1 1 0,1-1 0,0 2 0,1-1 0,-8 19 0,0 7 0,3 1 0,1 1 0,2 0 0,1 0 0,-2 67 0,-13 77 0,14-128 0,3 0 0,2 0 0,5 59 0,-1-36 0,-1-65 0,1-1 0,0 1 0,1-1 0,0 1 0,1-1 0,0 0 0,1 0 0,0-1 0,1 1 0,1-1 0,13 21 0,-8-16 0,2-1 0,0-1 0,1 0 0,0 0 0,1-2 0,32 21 0,1-6 0,1-2 0,1-3 0,98 30 0,376 86 0,-419-124 0,0-4 0,0-5 0,110-10 0,-29 2 0,457 3 0,-565-4 0,-2-4 0,1-3 0,-1-4 0,140-46 0,-196 55 0,0-1 0,-1 0 0,0-2 0,0 0 0,-1-2 0,0 0 0,-1-1 0,0 0 0,-1-1 0,19-20 0,-6 1 0,-2-1 0,-1 0 0,36-64 0,-51 78 0,-2-1 0,0-1 0,-2 1 0,0-1 0,-1-1 0,-1 1 0,-1-1 0,-1 0 0,0-23 0,-10-402 0,7 441 0,0 0 0,0 0 0,0 1 0,-1-1 0,0 0 0,-1 0 0,1 1 0,-1-1 0,0 1 0,0-1 0,-1 1 0,1 0 0,-1 0 0,0 0 0,-1 0 0,1 1 0,-1-1 0,0 1 0,0 0 0,-1 0 0,-5-4 0,2 3 0,-2 0 0,1 0 0,0 1 0,-1 1 0,0 0 0,0 0 0,0 0 0,0 2 0,0-1 0,0 1 0,-14 0 0,-13 1-1365,3 1-5461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07T14:47:55.03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0 406 24575,'0'-6'0,"0"-16"0,0-10 0,0-6 0,7-3 0,1-1 0,7 0 0,6 8 0,7 2 0,-1 1 0,0 5 0,3 1 0,2 5 0,-4 5-8191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07T14:47:56.58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334 530 24575,'0'-6'0,"-7"-9"0,-1-8 0,0-7 0,1-4 0,-4-3 0,0-2 0,-6 6 0,-5 8 0,1 2 0,-3-7 0,3-6 0,-2-3 0,-3 5 0,-3 9 0,-4-11 0,-2 0 0,5 7-8191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07T14:47:59.10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0 24575,'1328'0'-1365,"-1292"0"-5461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07T14:48:07.12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565 213 24575,'0'-7'0,"-7"-1"0,-8-7 0,-8 0 0,-7 2 0,-4 3 0,-4 4 0,-1 3 0,0-5 0,-1-1 0,1 1 0,0 2 0,0-11 0,1-2 0,0 2 0,0-3 0,0 2 0,7 4-8191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07T14:48:09.08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592 0 24575,'-344'0'0,"335"1"10,-1 0 0,0 1 0,1 0 0,-1 1 0,1 0 0,0 0 0,0 1 0,0 0 0,0 1 0,0 0 0,-14 11 0,-5 6-753,-48 48 1,58-50-6084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07T14:48:13.31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2998 346 24575,'-5'-1'0,"1"1"0,-1-2 0,0 1 0,0-1 0,1 1 0,-1-1 0,1 0 0,0-1 0,-1 1 0,-3-4 0,-20-10 0,-232-68 0,145 38 0,-67-22 0,88 40 0,30 8 0,-2 2 0,-115-16 0,-377 25 0,314 12 0,-508-3 0,736 0 0,1 0 0,0 1 0,-1 1 0,1 1 0,0 0 0,0 1 0,1 0 0,-1 1 0,1 1 0,-19 10 0,22-9 0,0 1 0,1 0 0,0 0 0,1 1 0,-1 0 0,2 1 0,-1 0 0,1 1 0,1-1 0,0 2 0,1-1 0,-8 19 0,0 7 0,3 1 0,1 1 0,2 0 0,1 0 0,-2 67 0,-13 77 0,14-128 0,3 0 0,2 0 0,5 59 0,-1-36 0,-1-65 0,1-1 0,0 1 0,1-1 0,0 1 0,1-1 0,0 0 0,1 0 0,0-1 0,1 1 0,1-1 0,13 21 0,-8-16 0,2-1 0,0-1 0,1 0 0,0 0 0,1-2 0,32 21 0,1-6 0,1-2 0,1-3 0,98 30 0,376 86 0,-419-124 0,0-4 0,0-5 0,110-10 0,-29 2 0,457 3 0,-565-4 0,-2-4 0,1-3 0,-1-4 0,140-46 0,-196 55 0,0-1 0,-1 0 0,0-2 0,0 0 0,-1-2 0,0 0 0,-1-1 0,0 0 0,-1-1 0,19-20 0,-6 1 0,-2-1 0,-1 0 0,36-64 0,-51 78 0,-2-1 0,0-1 0,-2 1 0,0-1 0,-1-1 0,-1 1 0,-1-1 0,-1 0 0,0-23 0,-10-402 0,7 441 0,0 0 0,0 0 0,0 1 0,-1-1 0,0 0 0,-1 0 0,1 1 0,-1-1 0,0 1 0,0-1 0,-1 1 0,1 0 0,-1 0 0,0 0 0,-1 0 0,1 1 0,-1-1 0,0 1 0,0 0 0,-1 0 0,-5-4 0,2 3 0,-2 0 0,1 0 0,0 1 0,-1 1 0,0 0 0,0 0 0,0 0 0,0 2 0,0-1 0,0 1 0,-14 0 0,-13 1-1365,3 1-5461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07T14:47:48.78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35 1 24575,'0'1428'0,"-1"-1394"-5,-3-1-1,-10 50 0,3-27-1342,6-24-5478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07T14:47:55.03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0 406 24575,'0'-6'0,"0"-16"0,0-10 0,0-6 0,7-3 0,1-1 0,7 0 0,6 8 0,7 2 0,-1 1 0,0 5 0,3 1 0,2 5 0,-4 5-8191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2CED2F-C020-391E-08E1-FC87FF449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6EFFB11-03B0-B802-28DA-264E11BCBC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9ECD7F-8577-7AC6-5918-A33443AFF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A324-D423-40F6-83F7-F6B260DA5E68}" type="datetimeFigureOut">
              <a:rPr lang="es-CL" smtClean="0"/>
              <a:t>08-11-2024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DFADA8-A5F7-F25E-496C-4DEF19CF7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10DBAE-5638-1293-1F17-244508C93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15BCC-D126-4D52-B8C4-A9115D5BFD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315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66413A-85CA-F1D5-19C6-553B1B3C4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997635E-8ABF-F700-0540-D3630E2F22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242D71-F38C-E366-4C8A-CDA2415C0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A324-D423-40F6-83F7-F6B260DA5E68}" type="datetimeFigureOut">
              <a:rPr lang="es-CL" smtClean="0"/>
              <a:t>08-11-2024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DD5B6D-F0B9-CF14-3F45-9A2D9010F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1C4D0C-B039-2562-2B70-21F9D3A5E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15BCC-D126-4D52-B8C4-A9115D5BFD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0413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C8C4F83-0F0A-CD7F-BA4B-D34D6FD114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2E7234-DB5C-76F8-22ED-A940EBD7E2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C2EE5C-F0EA-24C0-2AF3-B4792D317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A324-D423-40F6-83F7-F6B260DA5E68}" type="datetimeFigureOut">
              <a:rPr lang="es-CL" smtClean="0"/>
              <a:t>08-11-2024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86629C-A130-B473-9792-D7E366C97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BC31AE-77E3-4186-AADF-9CA674537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15BCC-D126-4D52-B8C4-A9115D5BFD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9643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A3DFF9-F4CD-F92F-D589-E828E7FE0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0D15F9-6D19-C194-F8CA-298D4C41B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1202FA-1070-88DD-FC46-87B253304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A324-D423-40F6-83F7-F6B260DA5E68}" type="datetimeFigureOut">
              <a:rPr lang="es-CL" smtClean="0"/>
              <a:t>08-11-2024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9F725B-84FE-2A27-B366-6E468967F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43C12-91E8-134E-B470-83BCF534B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15BCC-D126-4D52-B8C4-A9115D5BFD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0556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6326AC-0965-7D18-FC49-97710459B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2862F87-0B09-8CC3-6892-DF7457B66E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21DBBB-8144-6937-0CC8-82EBC9BC3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A324-D423-40F6-83F7-F6B260DA5E68}" type="datetimeFigureOut">
              <a:rPr lang="es-CL" smtClean="0"/>
              <a:t>08-11-2024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72438D-6A78-49EE-D8DB-8BE2AD8FD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BFE3E1-5AC1-44C1-7963-F8463DFA7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15BCC-D126-4D52-B8C4-A9115D5BFD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4905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476816-DF62-B4A8-0B85-BB35B0957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C5E1B2-9993-FC27-9446-539E77E263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7569DF3-5F83-E3B2-4CE0-C5566A702C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5B16F73-7CBF-5726-3933-AC74E0A02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A324-D423-40F6-83F7-F6B260DA5E68}" type="datetimeFigureOut">
              <a:rPr lang="es-CL" smtClean="0"/>
              <a:t>08-11-2024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5CE7207-75BF-D8B3-48A2-827CDDBFA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12C8039-C99B-D4B3-4A27-B0F5F3E52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15BCC-D126-4D52-B8C4-A9115D5BFD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2744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9C1956-AB76-D18B-55E8-0C22DBCC0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C5003C-55B7-8CF0-8E44-8F5C4F51B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C640F08-600F-96BB-EE72-71CD58076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B0E8615-2675-DBAD-AE09-5B5D48E544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AB876F8-C351-CCEE-098C-E6C0A95A11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16981B-A145-4A3E-3082-DCC09EB99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A324-D423-40F6-83F7-F6B260DA5E68}" type="datetimeFigureOut">
              <a:rPr lang="es-CL" smtClean="0"/>
              <a:t>08-11-2024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7E7E10F-4FB0-9F92-2884-69EDECA17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AE50FB9-08F1-4384-B1DC-332A9EC94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15BCC-D126-4D52-B8C4-A9115D5BFD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6579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B97883-07EE-FC88-54E5-DB947F5AB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B6A5743-BB41-BB6E-66C9-39FBC645A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A324-D423-40F6-83F7-F6B260DA5E68}" type="datetimeFigureOut">
              <a:rPr lang="es-CL" smtClean="0"/>
              <a:t>08-11-2024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5931A84-FA45-3E50-8A7C-E8E98AC66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A6EED61-B259-CD71-E936-7B9DCA788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15BCC-D126-4D52-B8C4-A9115D5BFD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8297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9275ECC-C8B7-5873-9BE4-390BAB01C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A324-D423-40F6-83F7-F6B260DA5E68}" type="datetimeFigureOut">
              <a:rPr lang="es-CL" smtClean="0"/>
              <a:t>08-11-2024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913B3CE-510C-461B-18F9-CAB670CE9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501F6A9-C482-4679-1489-4ACE0D085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15BCC-D126-4D52-B8C4-A9115D5BFD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7893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B80F55-193C-233B-58A8-A5F7B24E3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17F2BF-2DBB-01BF-1DA8-311D316CC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F305203-85FD-A295-0EA6-15FC2335E4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A20992-57D7-E3A6-55B2-74DC896B4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A324-D423-40F6-83F7-F6B260DA5E68}" type="datetimeFigureOut">
              <a:rPr lang="es-CL" smtClean="0"/>
              <a:t>08-11-2024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7C53359-F656-0DCA-A75D-22E2C1C6B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CAB46B8-2A23-38D5-6989-7C2ECF915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15BCC-D126-4D52-B8C4-A9115D5BFD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0363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C6A48E-1FA1-254F-FBEF-1838406C3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5EC8757-33C0-FC99-AF35-4AC5B0571A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A371E3D-4799-E86A-79EE-6D464871D2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4165BA0-42DE-3237-1DC3-EBEAEB963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FA324-D423-40F6-83F7-F6B260DA5E68}" type="datetimeFigureOut">
              <a:rPr lang="es-CL" smtClean="0"/>
              <a:t>08-11-2024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B6B1BE-2C4B-0576-341B-F7D19F6DA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0E9AEC9-458E-E241-B9B8-AB2FB2BDA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15BCC-D126-4D52-B8C4-A9115D5BFD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5260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C949891-606A-F8BD-57E8-E6A7850A3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024C40E-C23E-9B68-E729-E04A754B53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CBDE48-2E50-AABA-FD92-A755A57A62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82FA324-D423-40F6-83F7-F6B260DA5E68}" type="datetimeFigureOut">
              <a:rPr lang="es-CL" smtClean="0"/>
              <a:t>08-11-2024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38750E-A554-BD45-308D-A291F915E1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59C501-DF73-32E9-ECDC-3831291F81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B315BCC-D126-4D52-B8C4-A9115D5BFD5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057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customXml" Target="../ink/ink13.xml"/><Relationship Id="rId3" Type="http://schemas.openxmlformats.org/officeDocument/2006/relationships/customXml" Target="../ink/ink8.xml"/><Relationship Id="rId7" Type="http://schemas.openxmlformats.org/officeDocument/2006/relationships/customXml" Target="../ink/ink10.xml"/><Relationship Id="rId12" Type="http://schemas.openxmlformats.org/officeDocument/2006/relationships/image" Target="../media/image19.png"/><Relationship Id="rId2" Type="http://schemas.openxmlformats.org/officeDocument/2006/relationships/image" Target="../media/image6.png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7.png"/><Relationship Id="rId11" Type="http://schemas.openxmlformats.org/officeDocument/2006/relationships/customXml" Target="../ink/ink12.xml"/><Relationship Id="rId5" Type="http://schemas.openxmlformats.org/officeDocument/2006/relationships/customXml" Target="../ink/ink9.xml"/><Relationship Id="rId15" Type="http://schemas.openxmlformats.org/officeDocument/2006/relationships/customXml" Target="../ink/ink14.xml"/><Relationship Id="rId10" Type="http://schemas.openxmlformats.org/officeDocument/2006/relationships/image" Target="../media/image10.png"/><Relationship Id="rId4" Type="http://schemas.openxmlformats.org/officeDocument/2006/relationships/image" Target="../media/image16.png"/><Relationship Id="rId9" Type="http://schemas.openxmlformats.org/officeDocument/2006/relationships/customXml" Target="../ink/ink11.xml"/><Relationship Id="rId1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customXml" Target="../ink/ink6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11.png"/><Relationship Id="rId2" Type="http://schemas.openxmlformats.org/officeDocument/2006/relationships/image" Target="../media/image6.pn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8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customXml" Target="../ink/ink4.xml"/><Relationship Id="rId1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2853FC-8997-462D-1E89-87A579F2C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22" y="749840"/>
            <a:ext cx="3932237" cy="530225"/>
          </a:xfrm>
        </p:spPr>
        <p:txBody>
          <a:bodyPr>
            <a:normAutofit fontScale="90000"/>
          </a:bodyPr>
          <a:lstStyle/>
          <a:p>
            <a:r>
              <a:rPr lang="es-CL" dirty="0"/>
              <a:t>Situación Actual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AD044C4-BDB9-7E28-3942-B9FA83BADE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074" y="1375601"/>
            <a:ext cx="6974779" cy="5191907"/>
          </a:xfrm>
        </p:spPr>
        <p:txBody>
          <a:bodyPr>
            <a:normAutofit/>
          </a:bodyPr>
          <a:lstStyle/>
          <a:p>
            <a:r>
              <a:rPr lang="es-CL" sz="2000" dirty="0"/>
              <a:t>Consumo Nominal: 38,88 kWh/mes</a:t>
            </a:r>
          </a:p>
          <a:p>
            <a:r>
              <a:rPr lang="es-CL" sz="2000" dirty="0"/>
              <a:t>Antigüedad: 15 años.</a:t>
            </a:r>
          </a:p>
          <a:p>
            <a:r>
              <a:rPr lang="es-CL" sz="2000" dirty="0"/>
              <a:t>Etiqueta:  D</a:t>
            </a:r>
          </a:p>
          <a:p>
            <a:r>
              <a:rPr lang="es-CL" sz="2000" dirty="0"/>
              <a:t>Volumen útil del compartimiento refrigerado (L): 160</a:t>
            </a:r>
          </a:p>
          <a:p>
            <a:r>
              <a:rPr lang="es-CL" sz="2000" dirty="0"/>
              <a:t>Volumen útil del compartimiento congelado (L): 45</a:t>
            </a:r>
          </a:p>
          <a:p>
            <a:r>
              <a:rPr lang="es-CL" sz="2000" dirty="0"/>
              <a:t>Temperatura compartimiento congelado (°C): -18</a:t>
            </a:r>
          </a:p>
          <a:p>
            <a:endParaRPr lang="es-CL" sz="2000" dirty="0"/>
          </a:p>
          <a:p>
            <a:r>
              <a:rPr lang="es-CL" sz="2000" u="sng" dirty="0"/>
              <a:t>Consideraciones</a:t>
            </a:r>
          </a:p>
          <a:p>
            <a:r>
              <a:rPr lang="es-CL" sz="2000" dirty="0"/>
              <a:t>Pérdida de Eficiencia: 2 % al año</a:t>
            </a:r>
          </a:p>
          <a:p>
            <a:r>
              <a:rPr lang="es-CL" sz="2000" dirty="0"/>
              <a:t>Pérdida de Eficiencia: 15 x 2% = 30%</a:t>
            </a:r>
          </a:p>
          <a:p>
            <a:endParaRPr lang="es-CL" sz="2000" u="sng" dirty="0"/>
          </a:p>
          <a:p>
            <a:r>
              <a:rPr lang="es-CL" sz="2000" dirty="0"/>
              <a:t>Consumo real: </a:t>
            </a:r>
          </a:p>
          <a:p>
            <a:r>
              <a:rPr lang="es-CL" sz="2000" dirty="0"/>
              <a:t>38,88 kWh/mes x 1,3 = 50,54 kWh/mes </a:t>
            </a:r>
          </a:p>
          <a:p>
            <a:endParaRPr lang="es-CL" sz="2000" dirty="0"/>
          </a:p>
          <a:p>
            <a:endParaRPr lang="es-CL" sz="2000" dirty="0"/>
          </a:p>
          <a:p>
            <a:endParaRPr lang="es-CL" sz="2000" u="sng" dirty="0"/>
          </a:p>
          <a:p>
            <a:endParaRPr lang="es-CL" sz="2000" u="sng" dirty="0"/>
          </a:p>
        </p:txBody>
      </p:sp>
      <p:pic>
        <p:nvPicPr>
          <p:cNvPr id="1028" name="Picture 4" descr="Etiqueta de Eficiencia Energética de Refrigerador de acuerdo a normas NCh [135].">
            <a:extLst>
              <a:ext uri="{FF2B5EF4-FFF2-40B4-BE49-F238E27FC236}">
                <a16:creationId xmlns:a16="http://schemas.microsoft.com/office/drawing/2014/main" id="{EA08673B-41AE-AC99-9857-68B090D9C1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0" y="1606909"/>
            <a:ext cx="2590800" cy="3847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OH MY GARAGE. | VENDIDO Refrigerador General Electric -Precio: $170.000  -Medidas: Alto 165 cm Ancho 74,8 cm Profundidad 88 cm -Marca:Hot Point,  General… | Instagram">
            <a:extLst>
              <a:ext uri="{FF2B5EF4-FFF2-40B4-BE49-F238E27FC236}">
                <a16:creationId xmlns:a16="http://schemas.microsoft.com/office/drawing/2014/main" id="{E8599BE3-DA87-F45B-E234-0DD9B51453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6162" y="1606910"/>
            <a:ext cx="3081134" cy="3847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59F0F558-1B22-5590-271E-96682A133277}"/>
              </a:ext>
            </a:extLst>
          </p:cNvPr>
          <p:cNvSpPr txBox="1">
            <a:spLocks/>
          </p:cNvSpPr>
          <p:nvPr/>
        </p:nvSpPr>
        <p:spPr>
          <a:xfrm>
            <a:off x="5664408" y="315151"/>
            <a:ext cx="1985112" cy="5302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b="1" dirty="0"/>
              <a:t>CASO N°1</a:t>
            </a:r>
          </a:p>
        </p:txBody>
      </p:sp>
    </p:spTree>
    <p:extLst>
      <p:ext uri="{BB962C8B-B14F-4D97-AF65-F5344CB8AC3E}">
        <p14:creationId xmlns:p14="http://schemas.microsoft.com/office/powerpoint/2010/main" val="843128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258687-580B-5809-52D0-B0147826E0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0545E1-88F1-692C-2250-960633935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22" y="200806"/>
            <a:ext cx="9015752" cy="530225"/>
          </a:xfrm>
        </p:spPr>
        <p:txBody>
          <a:bodyPr>
            <a:normAutofit fontScale="90000"/>
          </a:bodyPr>
          <a:lstStyle/>
          <a:p>
            <a:r>
              <a:rPr lang="es-CL" dirty="0"/>
              <a:t>Cálculo del Cofinanciamiento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62E0A1FD-F28F-9C88-49E9-921D4E891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790" y="1473959"/>
            <a:ext cx="11371210" cy="291473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6" name="Entrada de lápiz 15">
                <a:extLst>
                  <a:ext uri="{FF2B5EF4-FFF2-40B4-BE49-F238E27FC236}">
                    <a16:creationId xmlns:a16="http://schemas.microsoft.com/office/drawing/2014/main" id="{93CB935C-13BF-BE21-B783-ED227A05843C}"/>
                  </a:ext>
                </a:extLst>
              </p14:cNvPr>
              <p14:cNvContentPartPr/>
              <p14:nvPr/>
            </p14:nvContentPartPr>
            <p14:xfrm>
              <a:off x="4996085" y="832218"/>
              <a:ext cx="12960" cy="600480"/>
            </p14:xfrm>
          </p:contentPart>
        </mc:Choice>
        <mc:Fallback xmlns="">
          <p:pic>
            <p:nvPicPr>
              <p:cNvPr id="16" name="Entrada de lápiz 15">
                <a:extLst>
                  <a:ext uri="{FF2B5EF4-FFF2-40B4-BE49-F238E27FC236}">
                    <a16:creationId xmlns:a16="http://schemas.microsoft.com/office/drawing/2014/main" id="{93CB935C-13BF-BE21-B783-ED227A05843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978085" y="814207"/>
                <a:ext cx="48600" cy="636141"/>
              </a:xfrm>
              <a:prstGeom prst="rect">
                <a:avLst/>
              </a:prstGeom>
            </p:spPr>
          </p:pic>
        </mc:Fallback>
      </mc:AlternateContent>
      <p:grpSp>
        <p:nvGrpSpPr>
          <p:cNvPr id="21" name="Grupo 20">
            <a:extLst>
              <a:ext uri="{FF2B5EF4-FFF2-40B4-BE49-F238E27FC236}">
                <a16:creationId xmlns:a16="http://schemas.microsoft.com/office/drawing/2014/main" id="{559F895C-683C-D2E0-B212-7D6231A8DF08}"/>
              </a:ext>
            </a:extLst>
          </p:cNvPr>
          <p:cNvGrpSpPr/>
          <p:nvPr/>
        </p:nvGrpSpPr>
        <p:grpSpPr>
          <a:xfrm>
            <a:off x="4902125" y="1241898"/>
            <a:ext cx="214560" cy="191160"/>
            <a:chOff x="4902125" y="1241898"/>
            <a:chExt cx="214560" cy="191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19" name="Entrada de lápiz 18">
                  <a:extLst>
                    <a:ext uri="{FF2B5EF4-FFF2-40B4-BE49-F238E27FC236}">
                      <a16:creationId xmlns:a16="http://schemas.microsoft.com/office/drawing/2014/main" id="{C321B4D4-9F27-D95C-9160-2E46E9D142DB}"/>
                    </a:ext>
                  </a:extLst>
                </p14:cNvPr>
                <p14:cNvContentPartPr/>
                <p14:nvPr/>
              </p14:nvContentPartPr>
              <p14:xfrm>
                <a:off x="5036045" y="1273218"/>
                <a:ext cx="80640" cy="146520"/>
              </p14:xfrm>
            </p:contentPart>
          </mc:Choice>
          <mc:Fallback xmlns="">
            <p:pic>
              <p:nvPicPr>
                <p:cNvPr id="19" name="Entrada de lápiz 18">
                  <a:extLst>
                    <a:ext uri="{FF2B5EF4-FFF2-40B4-BE49-F238E27FC236}">
                      <a16:creationId xmlns:a16="http://schemas.microsoft.com/office/drawing/2014/main" id="{C321B4D4-9F27-D95C-9160-2E46E9D142DB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018045" y="1255218"/>
                  <a:ext cx="116280" cy="18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20" name="Entrada de lápiz 19">
                  <a:extLst>
                    <a:ext uri="{FF2B5EF4-FFF2-40B4-BE49-F238E27FC236}">
                      <a16:creationId xmlns:a16="http://schemas.microsoft.com/office/drawing/2014/main" id="{3D058F28-2973-B1C5-21BF-3630EFBD5954}"/>
                    </a:ext>
                  </a:extLst>
                </p14:cNvPr>
                <p14:cNvContentPartPr/>
                <p14:nvPr/>
              </p14:nvContentPartPr>
              <p14:xfrm>
                <a:off x="4902125" y="1241898"/>
                <a:ext cx="120240" cy="191160"/>
              </p14:xfrm>
            </p:contentPart>
          </mc:Choice>
          <mc:Fallback xmlns="">
            <p:pic>
              <p:nvPicPr>
                <p:cNvPr id="20" name="Entrada de lápiz 19">
                  <a:extLst>
                    <a:ext uri="{FF2B5EF4-FFF2-40B4-BE49-F238E27FC236}">
                      <a16:creationId xmlns:a16="http://schemas.microsoft.com/office/drawing/2014/main" id="{3D058F28-2973-B1C5-21BF-3630EFBD5954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884125" y="1223898"/>
                  <a:ext cx="155880" cy="226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2" name="Entrada de lápiz 21">
                <a:extLst>
                  <a:ext uri="{FF2B5EF4-FFF2-40B4-BE49-F238E27FC236}">
                    <a16:creationId xmlns:a16="http://schemas.microsoft.com/office/drawing/2014/main" id="{3B373ED4-B082-FF74-183A-AE0D54DC6383}"/>
                  </a:ext>
                </a:extLst>
              </p14:cNvPr>
              <p14:cNvContentPartPr/>
              <p14:nvPr/>
            </p14:nvContentPartPr>
            <p14:xfrm>
              <a:off x="190805" y="3480237"/>
              <a:ext cx="491400" cy="360"/>
            </p14:xfrm>
          </p:contentPart>
        </mc:Choice>
        <mc:Fallback xmlns="">
          <p:pic>
            <p:nvPicPr>
              <p:cNvPr id="22" name="Entrada de lápiz 21">
                <a:extLst>
                  <a:ext uri="{FF2B5EF4-FFF2-40B4-BE49-F238E27FC236}">
                    <a16:creationId xmlns:a16="http://schemas.microsoft.com/office/drawing/2014/main" id="{3B373ED4-B082-FF74-183A-AE0D54DC6383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72805" y="3462237"/>
                <a:ext cx="527040" cy="3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8" name="Grupo 27">
            <a:extLst>
              <a:ext uri="{FF2B5EF4-FFF2-40B4-BE49-F238E27FC236}">
                <a16:creationId xmlns:a16="http://schemas.microsoft.com/office/drawing/2014/main" id="{333EDC91-267C-3061-0E2D-E19D4DE3CAD2}"/>
              </a:ext>
            </a:extLst>
          </p:cNvPr>
          <p:cNvGrpSpPr/>
          <p:nvPr/>
        </p:nvGrpSpPr>
        <p:grpSpPr>
          <a:xfrm>
            <a:off x="465485" y="3389877"/>
            <a:ext cx="217440" cy="176040"/>
            <a:chOff x="465485" y="2871258"/>
            <a:chExt cx="217440" cy="176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26" name="Entrada de lápiz 25">
                  <a:extLst>
                    <a:ext uri="{FF2B5EF4-FFF2-40B4-BE49-F238E27FC236}">
                      <a16:creationId xmlns:a16="http://schemas.microsoft.com/office/drawing/2014/main" id="{7EF95480-0A6A-77AE-A8AE-254AF93038AE}"/>
                    </a:ext>
                  </a:extLst>
                </p14:cNvPr>
                <p14:cNvContentPartPr/>
                <p14:nvPr/>
              </p14:nvContentPartPr>
              <p14:xfrm>
                <a:off x="465485" y="2871258"/>
                <a:ext cx="203400" cy="76680"/>
              </p14:xfrm>
            </p:contentPart>
          </mc:Choice>
          <mc:Fallback xmlns="">
            <p:pic>
              <p:nvPicPr>
                <p:cNvPr id="26" name="Entrada de lápiz 25">
                  <a:extLst>
                    <a:ext uri="{FF2B5EF4-FFF2-40B4-BE49-F238E27FC236}">
                      <a16:creationId xmlns:a16="http://schemas.microsoft.com/office/drawing/2014/main" id="{7EF95480-0A6A-77AE-A8AE-254AF93038AE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447517" y="2853342"/>
                  <a:ext cx="238977" cy="11215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27" name="Entrada de lápiz 26">
                  <a:extLst>
                    <a:ext uri="{FF2B5EF4-FFF2-40B4-BE49-F238E27FC236}">
                      <a16:creationId xmlns:a16="http://schemas.microsoft.com/office/drawing/2014/main" id="{FFAE656C-DBEA-9DCA-D139-C10462688B3C}"/>
                    </a:ext>
                  </a:extLst>
                </p14:cNvPr>
                <p14:cNvContentPartPr/>
                <p14:nvPr/>
              </p14:nvContentPartPr>
              <p14:xfrm>
                <a:off x="469445" y="2988978"/>
                <a:ext cx="213480" cy="58320"/>
              </p14:xfrm>
            </p:contentPart>
          </mc:Choice>
          <mc:Fallback xmlns="">
            <p:pic>
              <p:nvPicPr>
                <p:cNvPr id="27" name="Entrada de lápiz 26">
                  <a:extLst>
                    <a:ext uri="{FF2B5EF4-FFF2-40B4-BE49-F238E27FC236}">
                      <a16:creationId xmlns:a16="http://schemas.microsoft.com/office/drawing/2014/main" id="{FFAE656C-DBEA-9DCA-D139-C10462688B3C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451415" y="2970978"/>
                  <a:ext cx="249180" cy="93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9" name="Entrada de lápiz 28">
                <a:extLst>
                  <a:ext uri="{FF2B5EF4-FFF2-40B4-BE49-F238E27FC236}">
                    <a16:creationId xmlns:a16="http://schemas.microsoft.com/office/drawing/2014/main" id="{6CFDB7CB-7C46-FD70-BD05-F2E5F08074DC}"/>
                  </a:ext>
                </a:extLst>
              </p14:cNvPr>
              <p14:cNvContentPartPr/>
              <p14:nvPr/>
            </p14:nvContentPartPr>
            <p14:xfrm>
              <a:off x="4521245" y="3246625"/>
              <a:ext cx="1190880" cy="577800"/>
            </p14:xfrm>
          </p:contentPart>
        </mc:Choice>
        <mc:Fallback xmlns="">
          <p:pic>
            <p:nvPicPr>
              <p:cNvPr id="29" name="Entrada de lápiz 28">
                <a:extLst>
                  <a:ext uri="{FF2B5EF4-FFF2-40B4-BE49-F238E27FC236}">
                    <a16:creationId xmlns:a16="http://schemas.microsoft.com/office/drawing/2014/main" id="{6CFDB7CB-7C46-FD70-BD05-F2E5F08074DC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503245" y="3228625"/>
                <a:ext cx="1226520" cy="613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45152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A0C5C5-3500-F4C2-B057-A1FCFCFB9E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5482D3-236E-7A18-7CFC-12E478A16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22" y="200806"/>
            <a:ext cx="9015752" cy="530225"/>
          </a:xfrm>
        </p:spPr>
        <p:txBody>
          <a:bodyPr>
            <a:normAutofit fontScale="90000"/>
          </a:bodyPr>
          <a:lstStyle/>
          <a:p>
            <a:r>
              <a:rPr lang="es-CL" dirty="0"/>
              <a:t>Cálculo del Cofinanciamiento</a:t>
            </a:r>
          </a:p>
        </p:txBody>
      </p:sp>
      <p:sp>
        <p:nvSpPr>
          <p:cNvPr id="3" name="Marcador de texto 3">
            <a:extLst>
              <a:ext uri="{FF2B5EF4-FFF2-40B4-BE49-F238E27FC236}">
                <a16:creationId xmlns:a16="http://schemas.microsoft.com/office/drawing/2014/main" id="{D943C64A-9ABF-0F48-F194-ACA3BDAD12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4852" y="995363"/>
            <a:ext cx="11557417" cy="5228016"/>
          </a:xfrm>
        </p:spPr>
        <p:txBody>
          <a:bodyPr>
            <a:noAutofit/>
          </a:bodyPr>
          <a:lstStyle/>
          <a:p>
            <a:r>
              <a:rPr lang="es-CL" sz="2000" dirty="0"/>
              <a:t>Costo total MMEE: $ 179.990 (IVA incluido)</a:t>
            </a:r>
          </a:p>
          <a:p>
            <a:endParaRPr lang="es-CL" sz="2000" dirty="0"/>
          </a:p>
          <a:p>
            <a:r>
              <a:rPr lang="es-CL" sz="2000" dirty="0"/>
              <a:t>Costo neto MMEE: $ 151.252</a:t>
            </a:r>
          </a:p>
          <a:p>
            <a:endParaRPr lang="es-CL" sz="2000" dirty="0"/>
          </a:p>
          <a:p>
            <a:r>
              <a:rPr lang="es-CL" sz="2000" dirty="0"/>
              <a:t>Cofinanciamiento: $ 151.252 x 30% =</a:t>
            </a:r>
            <a:r>
              <a:rPr lang="es-CL" sz="2400" dirty="0"/>
              <a:t> </a:t>
            </a:r>
            <a:r>
              <a:rPr lang="es-CL" sz="2400" b="1" dirty="0"/>
              <a:t>$45.376</a:t>
            </a:r>
          </a:p>
          <a:p>
            <a:endParaRPr lang="es-CL" sz="2000" dirty="0"/>
          </a:p>
          <a:p>
            <a:endParaRPr lang="es-CL" sz="2000" dirty="0"/>
          </a:p>
          <a:p>
            <a:endParaRPr lang="es-CL" sz="2000" u="sng" dirty="0"/>
          </a:p>
          <a:p>
            <a:endParaRPr lang="es-CL" sz="2000" dirty="0"/>
          </a:p>
          <a:p>
            <a:endParaRPr lang="es-CL" sz="2000" dirty="0"/>
          </a:p>
          <a:p>
            <a:endParaRPr lang="es-CL" sz="2000" u="sng" dirty="0"/>
          </a:p>
          <a:p>
            <a:endParaRPr lang="es-CL" sz="2000" u="sng" dirty="0"/>
          </a:p>
        </p:txBody>
      </p:sp>
    </p:spTree>
    <p:extLst>
      <p:ext uri="{BB962C8B-B14F-4D97-AF65-F5344CB8AC3E}">
        <p14:creationId xmlns:p14="http://schemas.microsoft.com/office/powerpoint/2010/main" val="4199331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2DAFAE-CF9E-5923-F9EC-89735FC176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300198-9600-E197-926E-49DD2E1AE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22" y="200806"/>
            <a:ext cx="3932237" cy="530225"/>
          </a:xfrm>
        </p:spPr>
        <p:txBody>
          <a:bodyPr>
            <a:normAutofit fontScale="90000"/>
          </a:bodyPr>
          <a:lstStyle/>
          <a:p>
            <a:r>
              <a:rPr lang="es-CL" dirty="0"/>
              <a:t>Cambio Propuesto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4279C0C-10E6-D6A4-34E7-C6C3D7BEB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4852" y="995363"/>
            <a:ext cx="6139853" cy="4873625"/>
          </a:xfrm>
        </p:spPr>
        <p:txBody>
          <a:bodyPr>
            <a:normAutofit/>
          </a:bodyPr>
          <a:lstStyle/>
          <a:p>
            <a:r>
              <a:rPr lang="es-CL" sz="2000" dirty="0"/>
              <a:t>Consumo Nominal: 16,44 kWh/mes</a:t>
            </a:r>
          </a:p>
          <a:p>
            <a:r>
              <a:rPr lang="es-CL" sz="2000" dirty="0"/>
              <a:t>Costo Total: $ 179.990 (IVA incluido).</a:t>
            </a:r>
          </a:p>
          <a:p>
            <a:r>
              <a:rPr lang="es-CL" sz="2000" dirty="0"/>
              <a:t>Etiqueta:  A+</a:t>
            </a:r>
          </a:p>
          <a:p>
            <a:r>
              <a:rPr lang="es-CL" sz="2000" dirty="0"/>
              <a:t>Volumen útil del compartimiento refrigerado (L): 128</a:t>
            </a:r>
          </a:p>
          <a:p>
            <a:r>
              <a:rPr lang="es-CL" sz="2000" dirty="0"/>
              <a:t>Volumen útil del compartimiento congelado (L): 40</a:t>
            </a:r>
          </a:p>
          <a:p>
            <a:r>
              <a:rPr lang="es-CL" sz="2000" dirty="0"/>
              <a:t>Temperatura compartimiento congelado (°C): -18</a:t>
            </a:r>
          </a:p>
          <a:p>
            <a:endParaRPr lang="es-CL" sz="2000" dirty="0"/>
          </a:p>
          <a:p>
            <a:endParaRPr lang="es-CL" sz="2000" dirty="0"/>
          </a:p>
          <a:p>
            <a:endParaRPr lang="es-CL" sz="2000" dirty="0"/>
          </a:p>
          <a:p>
            <a:endParaRPr lang="es-CL" sz="2000" dirty="0"/>
          </a:p>
          <a:p>
            <a:endParaRPr lang="es-CL" sz="2000" dirty="0"/>
          </a:p>
          <a:p>
            <a:endParaRPr lang="es-CL" sz="2000" u="sng" dirty="0"/>
          </a:p>
          <a:p>
            <a:endParaRPr lang="es-CL" sz="2000" u="sng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2DF5E62-6CD8-7FC0-9BF2-8EF0F20C16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7060" y="430224"/>
            <a:ext cx="3289873" cy="4934809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8DC69110-732A-955C-AB90-A41A8AD52E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3342" y="200806"/>
            <a:ext cx="2543718" cy="5164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256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E738B5-F130-3A3F-356C-3612999454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DEA470-F8F3-5231-E70A-CA6B48F5F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22" y="200806"/>
            <a:ext cx="9015752" cy="530225"/>
          </a:xfrm>
        </p:spPr>
        <p:txBody>
          <a:bodyPr>
            <a:normAutofit fontScale="90000"/>
          </a:bodyPr>
          <a:lstStyle/>
          <a:p>
            <a:r>
              <a:rPr lang="es-CL" dirty="0"/>
              <a:t>Cálculo de Ahorro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9180FB0-FCFD-F6F1-2805-2C12E610FE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4852" y="995364"/>
            <a:ext cx="11557417" cy="2593998"/>
          </a:xfrm>
        </p:spPr>
        <p:txBody>
          <a:bodyPr>
            <a:normAutofit/>
          </a:bodyPr>
          <a:lstStyle/>
          <a:p>
            <a:r>
              <a:rPr lang="es-CL" sz="2000" dirty="0"/>
              <a:t>Ahorro Energético Mensual: 50,54 kWh/mes - 16,44 kWh/mes = 34,1 kWh/mes </a:t>
            </a:r>
          </a:p>
          <a:p>
            <a:r>
              <a:rPr lang="es-CL" sz="2000" dirty="0"/>
              <a:t>Ahorro Energético Anual: 34,1 kWh/mes x 12 meses/año = 409,2 kWh/año</a:t>
            </a:r>
          </a:p>
          <a:p>
            <a:endParaRPr lang="es-CL" sz="2000" dirty="0"/>
          </a:p>
          <a:p>
            <a:r>
              <a:rPr lang="es-CL" sz="2000" dirty="0"/>
              <a:t>Precio de la Energía*: $27.544/184kWh =  150 $/kWh (IVA incluido).</a:t>
            </a:r>
          </a:p>
          <a:p>
            <a:endParaRPr lang="es-CL" sz="2000" dirty="0"/>
          </a:p>
          <a:p>
            <a:r>
              <a:rPr lang="es-CL" sz="2000" dirty="0"/>
              <a:t>Ahorro Monetario Anual: 409,2 kWh/año x 150 $/kWh = 61.380 $/año</a:t>
            </a:r>
          </a:p>
          <a:p>
            <a:endParaRPr lang="es-CL" sz="2000" dirty="0"/>
          </a:p>
          <a:p>
            <a:endParaRPr lang="es-CL" sz="2000" u="sng" dirty="0"/>
          </a:p>
          <a:p>
            <a:endParaRPr lang="es-CL" sz="2000" dirty="0"/>
          </a:p>
          <a:p>
            <a:endParaRPr lang="es-CL" sz="2000" dirty="0"/>
          </a:p>
          <a:p>
            <a:endParaRPr lang="es-CL" sz="2000" u="sng" dirty="0"/>
          </a:p>
          <a:p>
            <a:endParaRPr lang="es-CL" sz="2000" u="sng" dirty="0"/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7F2BB672-16C7-61AD-2500-6FD8569BBC01}"/>
              </a:ext>
            </a:extLst>
          </p:cNvPr>
          <p:cNvSpPr txBox="1">
            <a:spLocks/>
          </p:cNvSpPr>
          <p:nvPr/>
        </p:nvSpPr>
        <p:spPr>
          <a:xfrm>
            <a:off x="409731" y="4285397"/>
            <a:ext cx="9015752" cy="5302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900" dirty="0"/>
              <a:t>Periodo de Retorno de la Inversión (PRI)</a:t>
            </a:r>
            <a:endParaRPr lang="es-CL" sz="2900" dirty="0"/>
          </a:p>
        </p:txBody>
      </p:sp>
      <p:sp>
        <p:nvSpPr>
          <p:cNvPr id="5" name="Marcador de texto 3">
            <a:extLst>
              <a:ext uri="{FF2B5EF4-FFF2-40B4-BE49-F238E27FC236}">
                <a16:creationId xmlns:a16="http://schemas.microsoft.com/office/drawing/2014/main" id="{6CF51561-7355-B089-84B6-1129A4E90E9F}"/>
              </a:ext>
            </a:extLst>
          </p:cNvPr>
          <p:cNvSpPr txBox="1">
            <a:spLocks/>
          </p:cNvSpPr>
          <p:nvPr/>
        </p:nvSpPr>
        <p:spPr>
          <a:xfrm>
            <a:off x="409731" y="4694828"/>
            <a:ext cx="11557417" cy="1146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L" sz="2000" dirty="0"/>
          </a:p>
          <a:p>
            <a:r>
              <a:rPr lang="es-CL" sz="2000" dirty="0"/>
              <a:t>PRI: $ 179.990 /  61.380  $/año = 2,9 [años]</a:t>
            </a:r>
          </a:p>
          <a:p>
            <a:endParaRPr lang="es-CL" sz="2000" dirty="0"/>
          </a:p>
          <a:p>
            <a:endParaRPr lang="es-CL" sz="2000" dirty="0"/>
          </a:p>
          <a:p>
            <a:endParaRPr lang="es-CL" sz="2000" u="sng" dirty="0"/>
          </a:p>
          <a:p>
            <a:endParaRPr lang="es-CL" sz="2000" dirty="0"/>
          </a:p>
          <a:p>
            <a:endParaRPr lang="es-CL" sz="2000" dirty="0"/>
          </a:p>
          <a:p>
            <a:endParaRPr lang="es-CL" sz="2000" u="sng" dirty="0"/>
          </a:p>
          <a:p>
            <a:endParaRPr lang="es-CL" sz="2000" u="sng" dirty="0"/>
          </a:p>
        </p:txBody>
      </p:sp>
    </p:spTree>
    <p:extLst>
      <p:ext uri="{BB962C8B-B14F-4D97-AF65-F5344CB8AC3E}">
        <p14:creationId xmlns:p14="http://schemas.microsoft.com/office/powerpoint/2010/main" val="1295252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1BFCD3-AD3E-8B26-BE60-45256F281A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9B1C008A-6011-4096-9F6B-0D7618E15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22" y="200806"/>
            <a:ext cx="9015752" cy="530225"/>
          </a:xfrm>
        </p:spPr>
        <p:txBody>
          <a:bodyPr>
            <a:normAutofit fontScale="90000"/>
          </a:bodyPr>
          <a:lstStyle/>
          <a:p>
            <a:r>
              <a:rPr lang="es-CL" dirty="0"/>
              <a:t>Revisión cuenta energía eléctrica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28882BC9-4AFE-B7FD-199C-A551ECD824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69" y="1000933"/>
            <a:ext cx="12067141" cy="388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881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BE583E-79BD-2BD5-E7E0-50B3DAC170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5E8417-A831-7A3C-7205-C3C324C12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22" y="200806"/>
            <a:ext cx="9015752" cy="530225"/>
          </a:xfrm>
        </p:spPr>
        <p:txBody>
          <a:bodyPr>
            <a:normAutofit fontScale="90000"/>
          </a:bodyPr>
          <a:lstStyle/>
          <a:p>
            <a:r>
              <a:rPr lang="es-CL" dirty="0"/>
              <a:t>Cálculo del Cofinanciamiento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2E22782F-C694-AE5B-232B-F385EDAF4A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790" y="1473959"/>
            <a:ext cx="11371210" cy="291473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6" name="Entrada de lápiz 15">
                <a:extLst>
                  <a:ext uri="{FF2B5EF4-FFF2-40B4-BE49-F238E27FC236}">
                    <a16:creationId xmlns:a16="http://schemas.microsoft.com/office/drawing/2014/main" id="{4E7441B3-D517-2929-C7F9-D1FDB995D8CE}"/>
                  </a:ext>
                </a:extLst>
              </p14:cNvPr>
              <p14:cNvContentPartPr/>
              <p14:nvPr/>
            </p14:nvContentPartPr>
            <p14:xfrm>
              <a:off x="4996085" y="832218"/>
              <a:ext cx="12960" cy="600480"/>
            </p14:xfrm>
          </p:contentPart>
        </mc:Choice>
        <mc:Fallback xmlns="">
          <p:pic>
            <p:nvPicPr>
              <p:cNvPr id="16" name="Entrada de lápiz 15">
                <a:extLst>
                  <a:ext uri="{FF2B5EF4-FFF2-40B4-BE49-F238E27FC236}">
                    <a16:creationId xmlns:a16="http://schemas.microsoft.com/office/drawing/2014/main" id="{4E7441B3-D517-2929-C7F9-D1FDB995D8C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978085" y="814578"/>
                <a:ext cx="48600" cy="636120"/>
              </a:xfrm>
              <a:prstGeom prst="rect">
                <a:avLst/>
              </a:prstGeom>
            </p:spPr>
          </p:pic>
        </mc:Fallback>
      </mc:AlternateContent>
      <p:grpSp>
        <p:nvGrpSpPr>
          <p:cNvPr id="21" name="Grupo 20">
            <a:extLst>
              <a:ext uri="{FF2B5EF4-FFF2-40B4-BE49-F238E27FC236}">
                <a16:creationId xmlns:a16="http://schemas.microsoft.com/office/drawing/2014/main" id="{2140C0CA-B705-0196-F1C7-FA7BE3B86A66}"/>
              </a:ext>
            </a:extLst>
          </p:cNvPr>
          <p:cNvGrpSpPr/>
          <p:nvPr/>
        </p:nvGrpSpPr>
        <p:grpSpPr>
          <a:xfrm>
            <a:off x="4902125" y="1241898"/>
            <a:ext cx="214560" cy="191160"/>
            <a:chOff x="4902125" y="1241898"/>
            <a:chExt cx="214560" cy="191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19" name="Entrada de lápiz 18">
                  <a:extLst>
                    <a:ext uri="{FF2B5EF4-FFF2-40B4-BE49-F238E27FC236}">
                      <a16:creationId xmlns:a16="http://schemas.microsoft.com/office/drawing/2014/main" id="{3A8E5CA7-E5B2-C5B1-4D0A-1818B24795B4}"/>
                    </a:ext>
                  </a:extLst>
                </p14:cNvPr>
                <p14:cNvContentPartPr/>
                <p14:nvPr/>
              </p14:nvContentPartPr>
              <p14:xfrm>
                <a:off x="5036045" y="1273218"/>
                <a:ext cx="80640" cy="146520"/>
              </p14:xfrm>
            </p:contentPart>
          </mc:Choice>
          <mc:Fallback xmlns="">
            <p:pic>
              <p:nvPicPr>
                <p:cNvPr id="19" name="Entrada de lápiz 18">
                  <a:extLst>
                    <a:ext uri="{FF2B5EF4-FFF2-40B4-BE49-F238E27FC236}">
                      <a16:creationId xmlns:a16="http://schemas.microsoft.com/office/drawing/2014/main" id="{3A8E5CA7-E5B2-C5B1-4D0A-1818B24795B4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018045" y="1255218"/>
                  <a:ext cx="116280" cy="18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20" name="Entrada de lápiz 19">
                  <a:extLst>
                    <a:ext uri="{FF2B5EF4-FFF2-40B4-BE49-F238E27FC236}">
                      <a16:creationId xmlns:a16="http://schemas.microsoft.com/office/drawing/2014/main" id="{D6B51835-DD4D-D2FF-F9C9-D58E6ABDF042}"/>
                    </a:ext>
                  </a:extLst>
                </p14:cNvPr>
                <p14:cNvContentPartPr/>
                <p14:nvPr/>
              </p14:nvContentPartPr>
              <p14:xfrm>
                <a:off x="4902125" y="1241898"/>
                <a:ext cx="120240" cy="191160"/>
              </p14:xfrm>
            </p:contentPart>
          </mc:Choice>
          <mc:Fallback xmlns="">
            <p:pic>
              <p:nvPicPr>
                <p:cNvPr id="20" name="Entrada de lápiz 19">
                  <a:extLst>
                    <a:ext uri="{FF2B5EF4-FFF2-40B4-BE49-F238E27FC236}">
                      <a16:creationId xmlns:a16="http://schemas.microsoft.com/office/drawing/2014/main" id="{D6B51835-DD4D-D2FF-F9C9-D58E6ABDF042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884485" y="1223898"/>
                  <a:ext cx="155880" cy="226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2" name="Entrada de lápiz 21">
                <a:extLst>
                  <a:ext uri="{FF2B5EF4-FFF2-40B4-BE49-F238E27FC236}">
                    <a16:creationId xmlns:a16="http://schemas.microsoft.com/office/drawing/2014/main" id="{FD5EF9FC-19BF-CB1E-7AE0-ECF21AEA18B5}"/>
                  </a:ext>
                </a:extLst>
              </p14:cNvPr>
              <p14:cNvContentPartPr/>
              <p14:nvPr/>
            </p14:nvContentPartPr>
            <p14:xfrm>
              <a:off x="190805" y="2961618"/>
              <a:ext cx="491400" cy="360"/>
            </p14:xfrm>
          </p:contentPart>
        </mc:Choice>
        <mc:Fallback xmlns="">
          <p:pic>
            <p:nvPicPr>
              <p:cNvPr id="22" name="Entrada de lápiz 21">
                <a:extLst>
                  <a:ext uri="{FF2B5EF4-FFF2-40B4-BE49-F238E27FC236}">
                    <a16:creationId xmlns:a16="http://schemas.microsoft.com/office/drawing/2014/main" id="{FD5EF9FC-19BF-CB1E-7AE0-ECF21AEA18B5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73165" y="2943618"/>
                <a:ext cx="527040" cy="3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8" name="Grupo 27">
            <a:extLst>
              <a:ext uri="{FF2B5EF4-FFF2-40B4-BE49-F238E27FC236}">
                <a16:creationId xmlns:a16="http://schemas.microsoft.com/office/drawing/2014/main" id="{E1AA061A-2131-3A44-77AD-34175ED13FE2}"/>
              </a:ext>
            </a:extLst>
          </p:cNvPr>
          <p:cNvGrpSpPr/>
          <p:nvPr/>
        </p:nvGrpSpPr>
        <p:grpSpPr>
          <a:xfrm>
            <a:off x="465485" y="2871258"/>
            <a:ext cx="217440" cy="176040"/>
            <a:chOff x="465485" y="2871258"/>
            <a:chExt cx="217440" cy="176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26" name="Entrada de lápiz 25">
                  <a:extLst>
                    <a:ext uri="{FF2B5EF4-FFF2-40B4-BE49-F238E27FC236}">
                      <a16:creationId xmlns:a16="http://schemas.microsoft.com/office/drawing/2014/main" id="{3D399925-BF90-557B-31FD-9D34A1AE3B04}"/>
                    </a:ext>
                  </a:extLst>
                </p14:cNvPr>
                <p14:cNvContentPartPr/>
                <p14:nvPr/>
              </p14:nvContentPartPr>
              <p14:xfrm>
                <a:off x="465485" y="2871258"/>
                <a:ext cx="203400" cy="76680"/>
              </p14:xfrm>
            </p:contentPart>
          </mc:Choice>
          <mc:Fallback xmlns="">
            <p:pic>
              <p:nvPicPr>
                <p:cNvPr id="26" name="Entrada de lápiz 25">
                  <a:extLst>
                    <a:ext uri="{FF2B5EF4-FFF2-40B4-BE49-F238E27FC236}">
                      <a16:creationId xmlns:a16="http://schemas.microsoft.com/office/drawing/2014/main" id="{3D399925-BF90-557B-31FD-9D34A1AE3B04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447485" y="2853258"/>
                  <a:ext cx="239040" cy="11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27" name="Entrada de lápiz 26">
                  <a:extLst>
                    <a:ext uri="{FF2B5EF4-FFF2-40B4-BE49-F238E27FC236}">
                      <a16:creationId xmlns:a16="http://schemas.microsoft.com/office/drawing/2014/main" id="{A914BB51-9093-7599-120F-EF6055E8365D}"/>
                    </a:ext>
                  </a:extLst>
                </p14:cNvPr>
                <p14:cNvContentPartPr/>
                <p14:nvPr/>
              </p14:nvContentPartPr>
              <p14:xfrm>
                <a:off x="469445" y="2988978"/>
                <a:ext cx="213480" cy="58320"/>
              </p14:xfrm>
            </p:contentPart>
          </mc:Choice>
          <mc:Fallback xmlns="">
            <p:pic>
              <p:nvPicPr>
                <p:cNvPr id="27" name="Entrada de lápiz 26">
                  <a:extLst>
                    <a:ext uri="{FF2B5EF4-FFF2-40B4-BE49-F238E27FC236}">
                      <a16:creationId xmlns:a16="http://schemas.microsoft.com/office/drawing/2014/main" id="{A914BB51-9093-7599-120F-EF6055E8365D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451805" y="2970978"/>
                  <a:ext cx="249120" cy="93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9" name="Entrada de lápiz 28">
                <a:extLst>
                  <a:ext uri="{FF2B5EF4-FFF2-40B4-BE49-F238E27FC236}">
                    <a16:creationId xmlns:a16="http://schemas.microsoft.com/office/drawing/2014/main" id="{BF394EDD-F3DD-39C3-7459-D4F5580625DE}"/>
                  </a:ext>
                </a:extLst>
              </p14:cNvPr>
              <p14:cNvContentPartPr/>
              <p14:nvPr/>
            </p14:nvContentPartPr>
            <p14:xfrm>
              <a:off x="4434485" y="2741658"/>
              <a:ext cx="1190880" cy="577800"/>
            </p14:xfrm>
          </p:contentPart>
        </mc:Choice>
        <mc:Fallback xmlns="">
          <p:pic>
            <p:nvPicPr>
              <p:cNvPr id="29" name="Entrada de lápiz 28">
                <a:extLst>
                  <a:ext uri="{FF2B5EF4-FFF2-40B4-BE49-F238E27FC236}">
                    <a16:creationId xmlns:a16="http://schemas.microsoft.com/office/drawing/2014/main" id="{BF394EDD-F3DD-39C3-7459-D4F5580625DE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416485" y="2724018"/>
                <a:ext cx="1226520" cy="613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95384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8FF280-51F9-EC0D-A765-2F44F700D2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8FB210-5F48-FA1E-9F78-D8B3AA077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22" y="200806"/>
            <a:ext cx="9015752" cy="530225"/>
          </a:xfrm>
        </p:spPr>
        <p:txBody>
          <a:bodyPr>
            <a:normAutofit fontScale="90000"/>
          </a:bodyPr>
          <a:lstStyle/>
          <a:p>
            <a:r>
              <a:rPr lang="es-CL" dirty="0"/>
              <a:t>Cálculo del Cofinanciamiento</a:t>
            </a:r>
          </a:p>
        </p:txBody>
      </p:sp>
      <p:sp>
        <p:nvSpPr>
          <p:cNvPr id="3" name="Marcador de texto 3">
            <a:extLst>
              <a:ext uri="{FF2B5EF4-FFF2-40B4-BE49-F238E27FC236}">
                <a16:creationId xmlns:a16="http://schemas.microsoft.com/office/drawing/2014/main" id="{E1F23C5E-A889-3F45-20CB-DE122098B5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4852" y="995363"/>
            <a:ext cx="11557417" cy="5228016"/>
          </a:xfrm>
        </p:spPr>
        <p:txBody>
          <a:bodyPr>
            <a:noAutofit/>
          </a:bodyPr>
          <a:lstStyle/>
          <a:p>
            <a:r>
              <a:rPr lang="es-CL" sz="2000" dirty="0"/>
              <a:t>Costo total MMEE: $ 179.990 (IVA incluido)</a:t>
            </a:r>
          </a:p>
          <a:p>
            <a:endParaRPr lang="es-CL" sz="2000" dirty="0"/>
          </a:p>
          <a:p>
            <a:r>
              <a:rPr lang="es-CL" sz="2000" dirty="0"/>
              <a:t>Costo neto MMEE: $ 151.252 </a:t>
            </a:r>
          </a:p>
          <a:p>
            <a:endParaRPr lang="es-CL" sz="2000" dirty="0"/>
          </a:p>
          <a:p>
            <a:r>
              <a:rPr lang="es-CL" sz="2000" dirty="0"/>
              <a:t>Cofinanciamiento: $ 151.252 x 50% =</a:t>
            </a:r>
            <a:r>
              <a:rPr lang="es-CL" sz="2400" dirty="0"/>
              <a:t> </a:t>
            </a:r>
            <a:r>
              <a:rPr lang="es-CL" sz="2400" b="1" dirty="0"/>
              <a:t>$76.626</a:t>
            </a:r>
          </a:p>
          <a:p>
            <a:endParaRPr lang="es-CL" sz="2000" dirty="0"/>
          </a:p>
          <a:p>
            <a:endParaRPr lang="es-CL" sz="2000" dirty="0"/>
          </a:p>
          <a:p>
            <a:endParaRPr lang="es-CL" sz="2000" u="sng" dirty="0"/>
          </a:p>
          <a:p>
            <a:endParaRPr lang="es-CL" sz="2000" dirty="0"/>
          </a:p>
          <a:p>
            <a:endParaRPr lang="es-CL" sz="2000" dirty="0"/>
          </a:p>
          <a:p>
            <a:endParaRPr lang="es-CL" sz="2000" u="sng" dirty="0"/>
          </a:p>
          <a:p>
            <a:endParaRPr lang="es-CL" sz="2000" u="sng" dirty="0"/>
          </a:p>
        </p:txBody>
      </p:sp>
    </p:spTree>
    <p:extLst>
      <p:ext uri="{BB962C8B-B14F-4D97-AF65-F5344CB8AC3E}">
        <p14:creationId xmlns:p14="http://schemas.microsoft.com/office/powerpoint/2010/main" val="936469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3C12C3-2092-5CED-5372-22C92B09BB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6A7033-611A-930C-EA2F-89D8FBA80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22" y="749840"/>
            <a:ext cx="3932237" cy="530225"/>
          </a:xfrm>
        </p:spPr>
        <p:txBody>
          <a:bodyPr>
            <a:normAutofit fontScale="90000"/>
          </a:bodyPr>
          <a:lstStyle/>
          <a:p>
            <a:r>
              <a:rPr lang="es-CL" dirty="0"/>
              <a:t>Situación Actual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F72E93F-99DE-BB21-395A-F20F0A8BA4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074" y="1375601"/>
            <a:ext cx="6974779" cy="5191907"/>
          </a:xfrm>
        </p:spPr>
        <p:txBody>
          <a:bodyPr>
            <a:normAutofit lnSpcReduction="10000"/>
          </a:bodyPr>
          <a:lstStyle/>
          <a:p>
            <a:r>
              <a:rPr lang="es-CL" sz="2000" dirty="0"/>
              <a:t>Potencia Nominal: 180 W</a:t>
            </a:r>
          </a:p>
          <a:p>
            <a:r>
              <a:rPr lang="es-CL" sz="2000" dirty="0"/>
              <a:t>Antigüedad: 11 años.</a:t>
            </a:r>
          </a:p>
          <a:p>
            <a:r>
              <a:rPr lang="es-CL" sz="2000" dirty="0"/>
              <a:t>Etiqueta:  Desconocido</a:t>
            </a:r>
          </a:p>
          <a:p>
            <a:r>
              <a:rPr lang="es-CL" sz="2000" dirty="0"/>
              <a:t>Volumen útil del compartimiento refrigerado (L): 160</a:t>
            </a:r>
          </a:p>
          <a:p>
            <a:r>
              <a:rPr lang="es-CL" sz="2000" dirty="0"/>
              <a:t>Volumen útil del compartimiento congelado (L): 45</a:t>
            </a:r>
          </a:p>
          <a:p>
            <a:r>
              <a:rPr lang="es-CL" sz="2000" dirty="0"/>
              <a:t>Temperatura compartimiento congelado (°C): -18</a:t>
            </a:r>
          </a:p>
          <a:p>
            <a:endParaRPr lang="es-CL" sz="2000" dirty="0"/>
          </a:p>
          <a:p>
            <a:r>
              <a:rPr lang="es-CL" sz="2000" u="sng" dirty="0"/>
              <a:t>Consideraciones</a:t>
            </a:r>
          </a:p>
          <a:p>
            <a:r>
              <a:rPr lang="es-CL" sz="2000" dirty="0"/>
              <a:t>Pérdida de Eficiencia: 1 % al año</a:t>
            </a:r>
          </a:p>
          <a:p>
            <a:r>
              <a:rPr lang="es-CL" sz="2000" dirty="0"/>
              <a:t>Pérdida de Eficiencia: 11x 1% = 11%</a:t>
            </a:r>
          </a:p>
          <a:p>
            <a:r>
              <a:rPr lang="es-CL" sz="2000" dirty="0"/>
              <a:t>Uso: 30% del tiempo</a:t>
            </a:r>
          </a:p>
          <a:p>
            <a:endParaRPr lang="es-CL" sz="2000" u="sng" dirty="0"/>
          </a:p>
          <a:p>
            <a:r>
              <a:rPr lang="es-CL" sz="2000" dirty="0"/>
              <a:t>Consumo real: </a:t>
            </a:r>
          </a:p>
          <a:p>
            <a:r>
              <a:rPr lang="es-CL" sz="2000" dirty="0"/>
              <a:t>180 W x 0,3 x 24 h/día x 30 días/mes x 1,11 =  43,16 kWh/mes </a:t>
            </a:r>
          </a:p>
          <a:p>
            <a:endParaRPr lang="es-CL" sz="2000" dirty="0"/>
          </a:p>
          <a:p>
            <a:endParaRPr lang="es-CL" sz="2000" dirty="0"/>
          </a:p>
          <a:p>
            <a:endParaRPr lang="es-CL" sz="2000" u="sng" dirty="0"/>
          </a:p>
          <a:p>
            <a:endParaRPr lang="es-CL" sz="2000" u="sng" dirty="0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F857DB8E-61B7-7E67-D72E-1596B45D247A}"/>
              </a:ext>
            </a:extLst>
          </p:cNvPr>
          <p:cNvSpPr txBox="1">
            <a:spLocks/>
          </p:cNvSpPr>
          <p:nvPr/>
        </p:nvSpPr>
        <p:spPr>
          <a:xfrm>
            <a:off x="5664408" y="315151"/>
            <a:ext cx="1985112" cy="5302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b="1" dirty="0"/>
              <a:t>CASO N°2</a:t>
            </a:r>
          </a:p>
        </p:txBody>
      </p:sp>
      <p:pic>
        <p:nvPicPr>
          <p:cNvPr id="3076" name="Picture 4" descr="Refrigerador usado | Talca">
            <a:extLst>
              <a:ext uri="{FF2B5EF4-FFF2-40B4-BE49-F238E27FC236}">
                <a16:creationId xmlns:a16="http://schemas.microsoft.com/office/drawing/2014/main" id="{4BCEF2B2-E6E4-7EF7-B36B-05A7294DE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255" y="1563839"/>
            <a:ext cx="2797741" cy="3730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A0A4C4BB-661E-9EAA-BCC2-2580AA66F3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5996" y="1563839"/>
            <a:ext cx="2896004" cy="3143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241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10CEA6-A62F-B0B1-008A-C40E623A10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14AEE0-269E-2F6B-DD41-F25BF4154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22" y="200806"/>
            <a:ext cx="3932237" cy="530225"/>
          </a:xfrm>
        </p:spPr>
        <p:txBody>
          <a:bodyPr>
            <a:normAutofit fontScale="90000"/>
          </a:bodyPr>
          <a:lstStyle/>
          <a:p>
            <a:r>
              <a:rPr lang="es-CL" dirty="0"/>
              <a:t>Cambio Propuesto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AF662D9-FA92-E175-5F0A-C0124326D8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4852" y="995363"/>
            <a:ext cx="6139853" cy="4873625"/>
          </a:xfrm>
        </p:spPr>
        <p:txBody>
          <a:bodyPr>
            <a:normAutofit/>
          </a:bodyPr>
          <a:lstStyle/>
          <a:p>
            <a:r>
              <a:rPr lang="es-CL" sz="2000" dirty="0"/>
              <a:t>Consumo Nominal: 16,44 kWh/mes</a:t>
            </a:r>
          </a:p>
          <a:p>
            <a:r>
              <a:rPr lang="es-CL" sz="2000" dirty="0"/>
              <a:t>Costo Total: $ 179.990 (IVA incluido).</a:t>
            </a:r>
          </a:p>
          <a:p>
            <a:r>
              <a:rPr lang="es-CL" sz="2000" dirty="0"/>
              <a:t>Etiqueta:  D</a:t>
            </a:r>
          </a:p>
          <a:p>
            <a:r>
              <a:rPr lang="es-CL" sz="2000" dirty="0"/>
              <a:t>Volumen útil del compartimiento refrigerado (L): 128</a:t>
            </a:r>
          </a:p>
          <a:p>
            <a:r>
              <a:rPr lang="es-CL" sz="2000" dirty="0"/>
              <a:t>Volumen útil del compartimiento congelado (L): 40</a:t>
            </a:r>
          </a:p>
          <a:p>
            <a:r>
              <a:rPr lang="es-CL" sz="2000" dirty="0"/>
              <a:t>Temperatura compartimiento congelado (°C): -18</a:t>
            </a:r>
          </a:p>
          <a:p>
            <a:endParaRPr lang="es-CL" sz="2000" dirty="0"/>
          </a:p>
          <a:p>
            <a:endParaRPr lang="es-CL" sz="2000" dirty="0"/>
          </a:p>
          <a:p>
            <a:endParaRPr lang="es-CL" sz="2000" dirty="0"/>
          </a:p>
          <a:p>
            <a:endParaRPr lang="es-CL" sz="2000" dirty="0"/>
          </a:p>
          <a:p>
            <a:endParaRPr lang="es-CL" sz="2000" dirty="0"/>
          </a:p>
          <a:p>
            <a:endParaRPr lang="es-CL" sz="2000" u="sng" dirty="0"/>
          </a:p>
          <a:p>
            <a:endParaRPr lang="es-CL" sz="2000" u="sng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F7751FA9-054F-D42E-8D32-1BCA488E40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7060" y="430224"/>
            <a:ext cx="3289873" cy="4934809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E5C969F5-2E33-AFDD-CBE6-CBD6ACC8BB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3342" y="200806"/>
            <a:ext cx="2543718" cy="5164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028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CC4597-5E58-7A05-C0F1-D8246D0DF0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4C529E-87A1-272C-624A-98F746A64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22" y="200806"/>
            <a:ext cx="9015752" cy="530225"/>
          </a:xfrm>
        </p:spPr>
        <p:txBody>
          <a:bodyPr>
            <a:normAutofit fontScale="90000"/>
          </a:bodyPr>
          <a:lstStyle/>
          <a:p>
            <a:r>
              <a:rPr lang="es-CL" dirty="0"/>
              <a:t>Cálculo de Ahorro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B06E4C0-FFC9-E5ED-28FC-F90B4691D1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4852" y="995364"/>
            <a:ext cx="11557417" cy="2280100"/>
          </a:xfrm>
        </p:spPr>
        <p:txBody>
          <a:bodyPr>
            <a:normAutofit fontScale="92500" lnSpcReduction="10000"/>
          </a:bodyPr>
          <a:lstStyle/>
          <a:p>
            <a:r>
              <a:rPr lang="es-CL" sz="2000" dirty="0"/>
              <a:t>Ahorro Energético Mensual: 43,16 kWh/mes - 16,44 kWh/mes = 26,72 kWh/mes </a:t>
            </a:r>
          </a:p>
          <a:p>
            <a:r>
              <a:rPr lang="es-ES" sz="2000" dirty="0"/>
              <a:t>Ahorro Energético Anual: 26,72 kWh/mes x 12 meses/año = 320,64 kWh/año</a:t>
            </a:r>
          </a:p>
          <a:p>
            <a:endParaRPr lang="es-CL" sz="2000" dirty="0"/>
          </a:p>
          <a:p>
            <a:r>
              <a:rPr lang="es-CL" sz="2000" dirty="0"/>
              <a:t>Precio de la Energía*: $27.544/184kWh =  150 $/kWh (IVA incluido).</a:t>
            </a:r>
          </a:p>
          <a:p>
            <a:endParaRPr lang="es-CL" sz="2000" dirty="0"/>
          </a:p>
          <a:p>
            <a:r>
              <a:rPr lang="es-CL" sz="2000" dirty="0"/>
              <a:t>Ahorro Monetario Anual: </a:t>
            </a:r>
            <a:r>
              <a:rPr lang="es-ES" sz="2000" dirty="0"/>
              <a:t>320,64</a:t>
            </a:r>
            <a:r>
              <a:rPr lang="es-CL" sz="2000" dirty="0"/>
              <a:t> kWh/año x 150 $/kWh = 48.096 $/año</a:t>
            </a:r>
            <a:endParaRPr lang="es-CL" sz="2000" u="sng" dirty="0"/>
          </a:p>
          <a:p>
            <a:endParaRPr lang="es-CL" sz="2000" dirty="0"/>
          </a:p>
          <a:p>
            <a:endParaRPr lang="es-CL" sz="2000" u="sng" dirty="0"/>
          </a:p>
          <a:p>
            <a:endParaRPr lang="es-CL" sz="2000" u="sng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FCF32B05-4E3B-3567-4D03-92CA19067CC0}"/>
              </a:ext>
            </a:extLst>
          </p:cNvPr>
          <p:cNvSpPr txBox="1">
            <a:spLocks/>
          </p:cNvSpPr>
          <p:nvPr/>
        </p:nvSpPr>
        <p:spPr>
          <a:xfrm>
            <a:off x="409731" y="4053384"/>
            <a:ext cx="9015752" cy="5302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900" dirty="0"/>
              <a:t>Periodo de Retorno de la Inversión (PRI)</a:t>
            </a:r>
            <a:endParaRPr lang="es-CL" sz="2900" dirty="0"/>
          </a:p>
        </p:txBody>
      </p:sp>
      <p:sp>
        <p:nvSpPr>
          <p:cNvPr id="7" name="Marcador de texto 3">
            <a:extLst>
              <a:ext uri="{FF2B5EF4-FFF2-40B4-BE49-F238E27FC236}">
                <a16:creationId xmlns:a16="http://schemas.microsoft.com/office/drawing/2014/main" id="{110E9B7C-546B-3556-AEA0-B147EA625BF2}"/>
              </a:ext>
            </a:extLst>
          </p:cNvPr>
          <p:cNvSpPr txBox="1">
            <a:spLocks/>
          </p:cNvSpPr>
          <p:nvPr/>
        </p:nvSpPr>
        <p:spPr>
          <a:xfrm>
            <a:off x="409731" y="4462815"/>
            <a:ext cx="11557417" cy="1146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L" sz="2000" dirty="0"/>
          </a:p>
          <a:p>
            <a:r>
              <a:rPr lang="es-CL" sz="2000" dirty="0"/>
              <a:t>PRI: $  179.990 / 48.096 $/año = 3,7 [años]</a:t>
            </a:r>
          </a:p>
          <a:p>
            <a:endParaRPr lang="es-CL" sz="2000" dirty="0"/>
          </a:p>
          <a:p>
            <a:endParaRPr lang="es-CL" sz="2000" dirty="0"/>
          </a:p>
          <a:p>
            <a:endParaRPr lang="es-CL" sz="2000" u="sng" dirty="0"/>
          </a:p>
          <a:p>
            <a:endParaRPr lang="es-CL" sz="2000" dirty="0"/>
          </a:p>
          <a:p>
            <a:endParaRPr lang="es-CL" sz="2000" dirty="0"/>
          </a:p>
          <a:p>
            <a:endParaRPr lang="es-CL" sz="2000" u="sng" dirty="0"/>
          </a:p>
          <a:p>
            <a:endParaRPr lang="es-CL" sz="2000" u="sng" dirty="0"/>
          </a:p>
        </p:txBody>
      </p:sp>
    </p:spTree>
    <p:extLst>
      <p:ext uri="{BB962C8B-B14F-4D97-AF65-F5344CB8AC3E}">
        <p14:creationId xmlns:p14="http://schemas.microsoft.com/office/powerpoint/2010/main" val="21375862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522</Words>
  <Application>Microsoft Office PowerPoint</Application>
  <PresentationFormat>Panorámica</PresentationFormat>
  <Paragraphs>119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Aptos</vt:lpstr>
      <vt:lpstr>Aptos Display</vt:lpstr>
      <vt:lpstr>Arial</vt:lpstr>
      <vt:lpstr>Tema de Office</vt:lpstr>
      <vt:lpstr>Situación Actual</vt:lpstr>
      <vt:lpstr>Cambio Propuesto</vt:lpstr>
      <vt:lpstr>Cálculo de Ahorro</vt:lpstr>
      <vt:lpstr>Revisión cuenta energía eléctrica</vt:lpstr>
      <vt:lpstr>Cálculo del Cofinanciamiento</vt:lpstr>
      <vt:lpstr>Cálculo del Cofinanciamiento</vt:lpstr>
      <vt:lpstr>Situación Actual</vt:lpstr>
      <vt:lpstr>Cambio Propuesto</vt:lpstr>
      <vt:lpstr>Cálculo de Ahorro</vt:lpstr>
      <vt:lpstr>Cálculo del Cofinanciamiento</vt:lpstr>
      <vt:lpstr>Cálculo del Cofinanciamiento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Cristian Villalobos Veliz</dc:creator>
  <cp:lastModifiedBy>Cristian Villalobos Veliz</cp:lastModifiedBy>
  <cp:revision>15</cp:revision>
  <dcterms:created xsi:type="dcterms:W3CDTF">2024-11-07T12:17:35Z</dcterms:created>
  <dcterms:modified xsi:type="dcterms:W3CDTF">2024-11-08T14:38:59Z</dcterms:modified>
</cp:coreProperties>
</file>