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57" r:id="rId9"/>
    <p:sldId id="262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73C7A-230A-0F43-A4CB-72FB687F7AF1}" v="5" dt="2025-05-13T19:59:28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/>
    <p:restoredTop sz="95801"/>
  </p:normalViewPr>
  <p:slideViewPr>
    <p:cSldViewPr snapToGrid="0">
      <p:cViewPr>
        <p:scale>
          <a:sx n="126" d="100"/>
          <a:sy n="126" d="100"/>
        </p:scale>
        <p:origin x="304" y="-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Pucci" userId="6da00829-2b85-4130-a660-4f94396649da" providerId="ADAL" clId="{6D5E658B-ABE2-EE43-A6B2-F7F092AB987C}"/>
    <pc:docChg chg="undo custSel addSld delSld modSld">
      <pc:chgData name="Adriana Pucci" userId="6da00829-2b85-4130-a660-4f94396649da" providerId="ADAL" clId="{6D5E658B-ABE2-EE43-A6B2-F7F092AB987C}" dt="2025-05-07T16:42:00.544" v="116" actId="2696"/>
      <pc:docMkLst>
        <pc:docMk/>
      </pc:docMkLst>
      <pc:sldChg chg="addSp delSp modSp add del mod">
        <pc:chgData name="Adriana Pucci" userId="6da00829-2b85-4130-a660-4f94396649da" providerId="ADAL" clId="{6D5E658B-ABE2-EE43-A6B2-F7F092AB987C}" dt="2025-05-07T16:42:00.544" v="116" actId="2696"/>
        <pc:sldMkLst>
          <pc:docMk/>
          <pc:sldMk cId="73119251" sldId="263"/>
        </pc:sldMkLst>
      </pc:sldChg>
      <pc:sldChg chg="addSp delSp modSp add mod modClrScheme chgLayout">
        <pc:chgData name="Adriana Pucci" userId="6da00829-2b85-4130-a660-4f94396649da" providerId="ADAL" clId="{6D5E658B-ABE2-EE43-A6B2-F7F092AB987C}" dt="2025-05-07T16:41:37.601" v="114" actId="14100"/>
        <pc:sldMkLst>
          <pc:docMk/>
          <pc:sldMk cId="1280315191" sldId="264"/>
        </pc:sldMkLst>
        <pc:spChg chg="mod">
          <ac:chgData name="Adriana Pucci" userId="6da00829-2b85-4130-a660-4f94396649da" providerId="ADAL" clId="{6D5E658B-ABE2-EE43-A6B2-F7F092AB987C}" dt="2025-05-07T16:39:34.894" v="49" actId="26606"/>
          <ac:spMkLst>
            <pc:docMk/>
            <pc:sldMk cId="1280315191" sldId="264"/>
            <ac:spMk id="2" creationId="{837A99C0-305C-2E75-C1A6-8B0D9A3C18C8}"/>
          </ac:spMkLst>
        </pc:spChg>
        <pc:spChg chg="add del mod">
          <ac:chgData name="Adriana Pucci" userId="6da00829-2b85-4130-a660-4f94396649da" providerId="ADAL" clId="{6D5E658B-ABE2-EE43-A6B2-F7F092AB987C}" dt="2025-05-07T16:41:37.601" v="114" actId="14100"/>
          <ac:spMkLst>
            <pc:docMk/>
            <pc:sldMk cId="1280315191" sldId="264"/>
            <ac:spMk id="3" creationId="{2B70BA71-197D-BCB8-1101-207398B220EA}"/>
          </ac:spMkLst>
        </pc:spChg>
      </pc:sldChg>
    </pc:docChg>
  </pc:docChgLst>
  <pc:docChgLst>
    <pc:chgData name="Adriana Pucci" userId="6da00829-2b85-4130-a660-4f94396649da" providerId="ADAL" clId="{05973C7A-230A-0F43-A4CB-72FB687F7AF1}"/>
    <pc:docChg chg="modSld">
      <pc:chgData name="Adriana Pucci" userId="6da00829-2b85-4130-a660-4f94396649da" providerId="ADAL" clId="{05973C7A-230A-0F43-A4CB-72FB687F7AF1}" dt="2025-05-13T19:59:28.282" v="16" actId="20577"/>
      <pc:docMkLst>
        <pc:docMk/>
      </pc:docMkLst>
      <pc:sldChg chg="modSp mod">
        <pc:chgData name="Adriana Pucci" userId="6da00829-2b85-4130-a660-4f94396649da" providerId="ADAL" clId="{05973C7A-230A-0F43-A4CB-72FB687F7AF1}" dt="2025-05-13T19:59:28.282" v="16" actId="20577"/>
        <pc:sldMkLst>
          <pc:docMk/>
          <pc:sldMk cId="1280315191" sldId="264"/>
        </pc:sldMkLst>
        <pc:spChg chg="mod">
          <ac:chgData name="Adriana Pucci" userId="6da00829-2b85-4130-a660-4f94396649da" providerId="ADAL" clId="{05973C7A-230A-0F43-A4CB-72FB687F7AF1}" dt="2025-05-13T19:59:28.282" v="16" actId="20577"/>
          <ac:spMkLst>
            <pc:docMk/>
            <pc:sldMk cId="1280315191" sldId="264"/>
            <ac:spMk id="3" creationId="{2B70BA71-197D-BCB8-1101-207398B220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E0C67-32F3-4BE5-F08A-4AE002E4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9CA03-9ED3-8A6A-E065-DB2DB0124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CDE1-67C8-DA4E-9187-ED0C1709A986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72DA9-FEC1-C9C2-5885-455CCFC62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8D886-74D2-0200-6C30-02A3FA3B5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CDA1-A878-214C-A73F-8AACEE672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39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EE30-2E6B-864C-9575-20036763F96E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FA37-9F58-CE4D-A452-0F6AD26C1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8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1A4CBF1-DFDB-2799-DFDA-EA108F2CB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ADAED4-D24E-2EB9-2E41-64F0A357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58D13B-D5BC-31D6-AA93-B56E9386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F5B9D5-997D-9A4C-14E0-66816EA9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84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F42F1-28C9-3206-513C-0896FB8A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969DAB-BA94-756E-662A-1E66BB9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D59704-B626-EC6C-4227-F503FCCF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18183B-916D-551F-86E2-00A674FE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EFC804-C4B9-C88B-5F2F-DAD08ADE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5DD3D5-8C57-8A56-9817-3DFE7F01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69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BADD9-1CED-0926-57CA-FB8602E4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690947-02AE-4B23-6FD5-E0ACADF0E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021AD4-8B4C-27AE-FB2A-5240BCF18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E9D366-B200-AB81-FA32-D22C0D3D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1D0EB8-38DD-BD55-1C61-938C0220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30DFB3-3486-DDA1-CF4D-5AF461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5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C7E56-F7B6-0077-B141-8513F64D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634D19-6296-9B60-F58C-054857BB9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3EABD8-0597-F339-A687-13D9EFF0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707FD8-9947-AFD9-0F72-4BC2B4AD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117932-11D7-B117-DBCD-088A0A3C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4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4FB3D1-7C9E-00AE-A2FC-8FAAF5C85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242878-4A82-76E3-6843-9DDA28BB3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53946D-58CF-9144-216C-195C67D0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94EC70-B0E5-F7CD-E88B-4D7424C8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252886-D66D-451F-C186-83FB4F0D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28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0628E34-FBDE-795A-7D1A-C841E27C1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887C45-2ADD-FEE0-4403-40582F77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758"/>
            <a:ext cx="5257799" cy="12821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FEE62-E934-CE6E-AC7E-EE0C38F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246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458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A2C8A98-2C88-41E7-4597-A8A2AD484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887C45-2ADD-FEE0-4403-40582F77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316"/>
            <a:ext cx="5257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FEE62-E934-CE6E-AC7E-EE0C38F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656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93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D30263A-877E-3B71-CB78-7A196F6BB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887C45-2ADD-FEE0-4403-40582F77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939"/>
            <a:ext cx="5257800" cy="131196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FEE62-E934-CE6E-AC7E-EE0C38F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65635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949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esa, pássaro, comida&#10;&#10;Descrição gerada automaticamente">
            <a:extLst>
              <a:ext uri="{FF2B5EF4-FFF2-40B4-BE49-F238E27FC236}">
                <a16:creationId xmlns:a16="http://schemas.microsoft.com/office/drawing/2014/main" id="{E239F40F-0347-55D0-8BA1-7C5AA485D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C7FC9B-0F6D-F156-F552-4FD137D1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4466"/>
            <a:ext cx="10515600" cy="2479031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8205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mesa, comida, prato&#10;&#10;Descrição gerada automaticamente">
            <a:extLst>
              <a:ext uri="{FF2B5EF4-FFF2-40B4-BE49-F238E27FC236}">
                <a16:creationId xmlns:a16="http://schemas.microsoft.com/office/drawing/2014/main" id="{32C37D8B-5C1E-A8CD-F5C7-D75212249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C7FC9B-0F6D-F156-F552-4FD137D1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4466"/>
            <a:ext cx="10515600" cy="2479031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872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A36AF-7135-3B24-C552-C5240B96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77F9C-9ACE-7266-DFAB-8CE660693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A01F6F-BB5F-7E64-C032-E54626F8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B37731-9F1F-B3B0-9393-748092CC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C53A1-AE98-5973-855A-38F24C82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BE938E-F2B1-9A71-D902-05FC951D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8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99FF9-3D2F-F54B-FADC-C3BB2DE4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88CCA3-9896-7CC2-E438-1AB507E76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21A2A9-A9F3-45B7-3487-29B8C0347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0D2B85-D2A7-F328-4F17-1A572420C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F158BE-7BE8-03BD-201B-270D704BB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57802B-1198-FB98-6536-F008A553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25CDCF2-3199-E8D0-FDA7-DECCAA21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5F7FE7-0A43-AE0D-2B7F-E93920C3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53025-4337-4A82-498B-737BD391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B8D012-D7DF-F5EC-AA20-E9CB184D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2A03D7-9DCE-A681-C38F-C455B975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E7F972-E262-BC93-A070-8B02D51D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5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C55A3E-AF12-29B2-44F2-9A9F7BEC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6FEBAE-443A-BFD3-B297-3858AE8C7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FF16A9-A584-2A36-C692-86A094DFC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7C6C-544C-AD4F-99A7-829CA7881C22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8A52C6-EC36-033E-3865-FE98AFA3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256C0D-CC45-6405-BC32-00ADC8CCB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F130-06B1-4042-BBF6-F28FEB2FE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2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hxDVVx6NGX2LNMkFHIrmGJIPRIp1R1Gr?usp=drive_lin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F3DAE-8625-71A8-F2F2-BE59B86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435BD-2C43-ED93-9A47-2DCC98BA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BE9C2-1CBB-4A52-1AB4-6B289150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B93CF8-5680-E4E7-F2BF-09D75A56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9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DC276-FC68-F907-DD65-666E0D7E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A9706-7625-2478-01BC-255B3BB2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2505-3F9C-5D07-5929-03785789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8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6E8A-7E8F-DDD7-56E7-22BE0FE1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F3EE4-B7FC-E3A2-2DFA-D787A8A9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A99C0-305C-2E75-C1A6-8B0D9A3C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/>
              <a:t>Como Citar uma Apresentação de Slides (PowerPoint)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0BA71-197D-BCB8-1101-207398B2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1564105"/>
            <a:ext cx="10286477" cy="46128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dirty="0"/>
              <a:t>Este guia apresenta exemplos práticos de como referenciar apresentações acadêmicas em diferentes normas: </a:t>
            </a:r>
            <a:r>
              <a:rPr lang="pt-BR" sz="9600" b="1" dirty="0"/>
              <a:t>ABNT, Chicago, APA, AMA e Vancouver</a:t>
            </a:r>
            <a:r>
              <a:rPr lang="pt-BR" sz="9600" dirty="0"/>
              <a:t>.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br>
              <a:rPr lang="pt-BR" sz="5600" dirty="0"/>
            </a:br>
            <a:r>
              <a:rPr lang="pt-BR" sz="5600" b="1" dirty="0"/>
              <a:t>🔷 1. ABNT (Associação Brasileira de Normas Técnicas)</a:t>
            </a:r>
            <a:br>
              <a:rPr lang="pt-BR" sz="4800" b="1" dirty="0"/>
            </a:br>
            <a:r>
              <a:rPr lang="pt-BR" sz="3200" b="1" dirty="0"/>
              <a:t>Formato:</a:t>
            </a:r>
            <a:br>
              <a:rPr lang="pt-BR" sz="3200" dirty="0"/>
            </a:br>
            <a:r>
              <a:rPr lang="pt-BR" sz="3200" dirty="0"/>
              <a:t>SOBRENOME, Prenome. </a:t>
            </a:r>
            <a:r>
              <a:rPr lang="pt-BR" sz="3200" i="1" dirty="0"/>
              <a:t>Título da apresentação</a:t>
            </a:r>
            <a:r>
              <a:rPr lang="pt-BR" sz="3200" dirty="0"/>
              <a:t>. Data. Tipo de material. Disponível em: link. Acesso em: data.</a:t>
            </a:r>
            <a:br>
              <a:rPr lang="pt-BR" sz="3200" dirty="0"/>
            </a:br>
            <a:r>
              <a:rPr lang="pt-BR" sz="3200" b="1" dirty="0"/>
              <a:t>Exemplo:</a:t>
            </a:r>
            <a:br>
              <a:rPr lang="pt-BR" sz="3200" dirty="0"/>
            </a:br>
            <a:r>
              <a:rPr lang="pt-BR" sz="3200" dirty="0"/>
              <a:t>FERREIRA, Lis. </a:t>
            </a:r>
            <a:r>
              <a:rPr lang="pt-BR" sz="3200" i="1" dirty="0"/>
              <a:t>Critérios Diagnósticos da Neuromielite Óptica</a:t>
            </a:r>
            <a:r>
              <a:rPr lang="pt-BR" sz="3200" dirty="0"/>
              <a:t>. 26 nov. 2024. Apresentação do Power Point. Disponível em: </a:t>
            </a:r>
            <a:r>
              <a:rPr lang="pt-BR" sz="3200" dirty="0">
                <a:hlinkClick r:id="rId2"/>
              </a:rPr>
              <a:t>https://drive.google.com/drive/folders/1hxDVVx6NGX2LNMkFHIrmGJIPRIp1R1Gr?usp=drive_link</a:t>
            </a:r>
            <a:r>
              <a:rPr lang="pt-BR" sz="3200" dirty="0"/>
              <a:t> </a:t>
            </a:r>
            <a:br>
              <a:rPr lang="pt-BR" sz="3200" dirty="0"/>
            </a:br>
            <a:r>
              <a:rPr lang="pt-BR" sz="3200" dirty="0"/>
              <a:t>Acesso em: 26 nov. 2024.</a:t>
            </a:r>
          </a:p>
          <a:p>
            <a:pPr marL="0" indent="0">
              <a:buNone/>
            </a:pPr>
            <a:br>
              <a:rPr lang="pt-BR" sz="4800" dirty="0"/>
            </a:br>
            <a:r>
              <a:rPr lang="pt-BR" sz="5600" b="1" dirty="0"/>
              <a:t>🔷 2. Chicago </a:t>
            </a:r>
            <a:r>
              <a:rPr lang="pt-BR" sz="5600" b="1" dirty="0" err="1"/>
              <a:t>Style</a:t>
            </a:r>
            <a:br>
              <a:rPr lang="pt-BR" sz="4800" b="1" dirty="0"/>
            </a:br>
            <a:r>
              <a:rPr lang="pt-BR" sz="3200" b="1" dirty="0"/>
              <a:t>Formato:</a:t>
            </a:r>
            <a:br>
              <a:rPr lang="pt-BR" sz="3200" dirty="0"/>
            </a:br>
            <a:r>
              <a:rPr lang="pt-BR" sz="3200" dirty="0"/>
              <a:t>SOBRENOME, Prenome. Ano, Mês Dia. </a:t>
            </a:r>
            <a:r>
              <a:rPr lang="pt-BR" sz="3200" i="1" dirty="0"/>
              <a:t>Título da apresentação</a:t>
            </a:r>
            <a:r>
              <a:rPr lang="pt-BR" sz="3200" dirty="0"/>
              <a:t> [Slide show]. Evento, Cidade, País. Link.</a:t>
            </a:r>
            <a:br>
              <a:rPr lang="pt-BR" sz="3200" dirty="0"/>
            </a:br>
            <a:r>
              <a:rPr lang="pt-BR" sz="3200" b="1" dirty="0"/>
              <a:t>Exemplo:</a:t>
            </a:r>
            <a:br>
              <a:rPr lang="pt-BR" sz="3200" dirty="0"/>
            </a:br>
            <a:r>
              <a:rPr lang="pt-BR" sz="3200" dirty="0"/>
              <a:t>Ferreira, L. (2024, </a:t>
            </a:r>
            <a:r>
              <a:rPr lang="pt-BR" sz="3200" dirty="0" err="1"/>
              <a:t>November</a:t>
            </a:r>
            <a:r>
              <a:rPr lang="pt-BR" sz="3200" dirty="0"/>
              <a:t> 26). </a:t>
            </a:r>
            <a:r>
              <a:rPr lang="pt-BR" sz="3200" i="1" dirty="0"/>
              <a:t>Critérios Diagnósticos da Neuromielite Óptica</a:t>
            </a:r>
            <a:r>
              <a:rPr lang="pt-BR" sz="3200" dirty="0"/>
              <a:t> [Slide show]. Jornada De Condutas Terapêuticas Em Neuromielite Óptica, </a:t>
            </a:r>
            <a:r>
              <a:rPr lang="pt-BR" sz="3200" dirty="0" err="1"/>
              <a:t>Brazil</a:t>
            </a:r>
            <a:r>
              <a:rPr lang="pt-BR" sz="3200" dirty="0"/>
              <a:t>. </a:t>
            </a:r>
            <a:r>
              <a:rPr lang="pt-BR" sz="3200" dirty="0">
                <a:hlinkClick r:id="rId2"/>
              </a:rPr>
              <a:t>https://drive.google.com/drive/folders/1hxDVVx6NGX2LNMkFHIrmGJIPRIp1R1Gr?usp=drive_link</a:t>
            </a:r>
            <a:endParaRPr lang="pt-BR" sz="3200" dirty="0"/>
          </a:p>
          <a:p>
            <a:pPr marL="0" indent="0">
              <a:buNone/>
            </a:pPr>
            <a:br>
              <a:rPr lang="pt-BR" sz="3200" dirty="0"/>
            </a:br>
            <a:r>
              <a:rPr lang="pt-BR" sz="5600" b="1" dirty="0"/>
              <a:t>🔷 3. APA (American </a:t>
            </a:r>
            <a:r>
              <a:rPr lang="pt-BR" sz="5600" b="1" dirty="0" err="1"/>
              <a:t>Psychological</a:t>
            </a:r>
            <a:r>
              <a:rPr lang="pt-BR" sz="5600" b="1" dirty="0"/>
              <a:t> </a:t>
            </a:r>
            <a:r>
              <a:rPr lang="pt-BR" sz="5600" b="1" dirty="0" err="1"/>
              <a:t>Association</a:t>
            </a:r>
            <a:r>
              <a:rPr lang="pt-BR" sz="5600" b="1" dirty="0"/>
              <a:t> – 7ª edição)</a:t>
            </a:r>
            <a:br>
              <a:rPr lang="pt-BR" sz="3200" b="1" dirty="0"/>
            </a:br>
            <a:r>
              <a:rPr lang="pt-BR" sz="3200" b="1" dirty="0"/>
              <a:t>Formato:</a:t>
            </a:r>
            <a:br>
              <a:rPr lang="pt-BR" sz="3200" dirty="0"/>
            </a:br>
            <a:r>
              <a:rPr lang="pt-BR" sz="3200" dirty="0"/>
              <a:t>SOBRENOME, Iniciais. (Ano, Mês Dia). </a:t>
            </a:r>
            <a:r>
              <a:rPr lang="pt-BR" sz="3200" i="1" dirty="0"/>
              <a:t>Título da apresentação</a:t>
            </a:r>
            <a:r>
              <a:rPr lang="pt-BR" sz="3200" dirty="0"/>
              <a:t> [Slide show]. Recuperado de link</a:t>
            </a:r>
            <a:br>
              <a:rPr lang="pt-BR" sz="3200" dirty="0"/>
            </a:br>
            <a:r>
              <a:rPr lang="pt-BR" sz="3200" b="1" dirty="0"/>
              <a:t>Exemplo:</a:t>
            </a:r>
            <a:br>
              <a:rPr lang="pt-BR" sz="3200" dirty="0"/>
            </a:br>
            <a:r>
              <a:rPr lang="pt-BR" sz="3200" dirty="0"/>
              <a:t>Ferreira, L. (2024, </a:t>
            </a:r>
            <a:r>
              <a:rPr lang="pt-BR" sz="3200" dirty="0" err="1"/>
              <a:t>November</a:t>
            </a:r>
            <a:r>
              <a:rPr lang="pt-BR" sz="3200" dirty="0"/>
              <a:t> 26). </a:t>
            </a:r>
            <a:r>
              <a:rPr lang="pt-BR" sz="3200" i="1" dirty="0"/>
              <a:t>Critérios Diagnósticos da Neuromielite Óptica</a:t>
            </a:r>
            <a:r>
              <a:rPr lang="pt-BR" sz="3200" dirty="0"/>
              <a:t> [Slide show]. </a:t>
            </a:r>
            <a:r>
              <a:rPr lang="pt-BR" sz="3200" dirty="0" err="1"/>
              <a:t>Retrieved</a:t>
            </a:r>
            <a:r>
              <a:rPr lang="pt-BR" sz="3200" dirty="0"/>
              <a:t> </a:t>
            </a:r>
            <a:r>
              <a:rPr lang="pt-BR" sz="3200" dirty="0" err="1"/>
              <a:t>from</a:t>
            </a:r>
            <a:r>
              <a:rPr lang="pt-BR" sz="3200" dirty="0"/>
              <a:t> </a:t>
            </a:r>
            <a:r>
              <a:rPr lang="pt-BR" sz="3200" dirty="0">
                <a:hlinkClick r:id="rId2"/>
              </a:rPr>
              <a:t>https://drive.google.com/drive/folders/1hxDVVx6NGX2LNMkFHIrmGJIPRIp1R1Gr?usp=drive_link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 </a:t>
            </a:r>
            <a:br>
              <a:rPr lang="pt-BR" sz="3200" dirty="0"/>
            </a:br>
            <a:r>
              <a:rPr lang="pt-BR" sz="5600" b="1" dirty="0"/>
              <a:t>🔷 4. AMA (American Medical </a:t>
            </a:r>
            <a:r>
              <a:rPr lang="pt-BR" sz="5600" b="1" dirty="0" err="1"/>
              <a:t>Association</a:t>
            </a:r>
            <a:r>
              <a:rPr lang="pt-BR" sz="5600" b="1" dirty="0"/>
              <a:t>)</a:t>
            </a:r>
            <a:br>
              <a:rPr lang="pt-BR" sz="3200" b="1" dirty="0"/>
            </a:br>
            <a:r>
              <a:rPr lang="pt-BR" sz="3200" b="1" dirty="0"/>
              <a:t>Formato:</a:t>
            </a:r>
            <a:br>
              <a:rPr lang="pt-BR" sz="3200" dirty="0"/>
            </a:br>
            <a:r>
              <a:rPr lang="pt-BR" sz="3200" dirty="0"/>
              <a:t>SOBRENOME Iniciais. Título da apresentação. </a:t>
            </a:r>
            <a:r>
              <a:rPr lang="pt-BR" sz="3200" dirty="0" err="1"/>
              <a:t>Published</a:t>
            </a:r>
            <a:r>
              <a:rPr lang="pt-BR" sz="3200" dirty="0"/>
              <a:t> Mês Dia, Ano. Link</a:t>
            </a:r>
            <a:br>
              <a:rPr lang="pt-BR" sz="3200" dirty="0"/>
            </a:br>
            <a:r>
              <a:rPr lang="pt-BR" sz="3200" b="1" dirty="0"/>
              <a:t>Exemplo:</a:t>
            </a:r>
            <a:br>
              <a:rPr lang="pt-BR" sz="3200" dirty="0"/>
            </a:br>
            <a:r>
              <a:rPr lang="pt-BR" sz="3200" dirty="0"/>
              <a:t>Ferreira LC. Critérios Diagnósticos da Neuromielite Óptica. </a:t>
            </a:r>
            <a:r>
              <a:rPr lang="pt-BR" sz="3200" dirty="0" err="1"/>
              <a:t>Published</a:t>
            </a:r>
            <a:r>
              <a:rPr lang="pt-BR" sz="3200" dirty="0"/>
              <a:t> </a:t>
            </a:r>
            <a:r>
              <a:rPr lang="pt-BR" sz="3200" dirty="0" err="1"/>
              <a:t>November</a:t>
            </a:r>
            <a:r>
              <a:rPr lang="pt-BR" sz="3200" dirty="0"/>
              <a:t> 26, 2024. </a:t>
            </a:r>
            <a:r>
              <a:rPr lang="pt-BR" sz="3200" dirty="0">
                <a:hlinkClick r:id="rId2"/>
              </a:rPr>
              <a:t>https://drive.google.com/drive/folders/1hxDVVx6NGX2LNMkFHIrmGJIPRIp1R1Gr?usp=drive_link</a:t>
            </a:r>
            <a:endParaRPr lang="pt-BR" sz="3200" dirty="0"/>
          </a:p>
          <a:p>
            <a:pPr marL="0" indent="0">
              <a:buNone/>
            </a:pPr>
            <a:br>
              <a:rPr lang="pt-BR" sz="5600" dirty="0"/>
            </a:br>
            <a:r>
              <a:rPr lang="pt-BR" sz="5600" b="1" dirty="0"/>
              <a:t>🔷 5. Vancouver </a:t>
            </a:r>
            <a:r>
              <a:rPr lang="pt-BR" sz="5600" b="1" dirty="0" err="1"/>
              <a:t>Style</a:t>
            </a:r>
            <a:br>
              <a:rPr lang="pt-BR" sz="3200" b="1" dirty="0"/>
            </a:br>
            <a:r>
              <a:rPr lang="pt-BR" sz="3200" b="1" dirty="0"/>
              <a:t>Formato:</a:t>
            </a:r>
            <a:br>
              <a:rPr lang="pt-BR" sz="3200" dirty="0"/>
            </a:br>
            <a:r>
              <a:rPr lang="pt-BR" sz="3200" dirty="0"/>
              <a:t>SOBRENOME Iniciais. Título da apresentação [Internet]. Ano. </a:t>
            </a:r>
            <a:r>
              <a:rPr lang="pt-BR" sz="3200" dirty="0" err="1"/>
              <a:t>Available</a:t>
            </a:r>
            <a:r>
              <a:rPr lang="pt-BR" sz="3200" dirty="0"/>
              <a:t> </a:t>
            </a:r>
            <a:r>
              <a:rPr lang="pt-BR" sz="3200" dirty="0" err="1"/>
              <a:t>from</a:t>
            </a:r>
            <a:r>
              <a:rPr lang="pt-BR" sz="3200" dirty="0"/>
              <a:t>: link</a:t>
            </a:r>
            <a:br>
              <a:rPr lang="pt-BR" sz="3200" dirty="0"/>
            </a:br>
            <a:r>
              <a:rPr lang="pt-BR" sz="3200" b="1" dirty="0"/>
              <a:t>Exemplo:</a:t>
            </a:r>
            <a:br>
              <a:rPr lang="pt-BR" sz="3200" dirty="0"/>
            </a:br>
            <a:r>
              <a:rPr lang="pt-BR" sz="3200" dirty="0"/>
              <a:t>Ferreira LC. Critérios Diagnósticos da Neuromielite Óptica [Internet]. 2024. </a:t>
            </a:r>
            <a:r>
              <a:rPr lang="pt-BR" sz="3200" dirty="0" err="1"/>
              <a:t>Available</a:t>
            </a:r>
            <a:r>
              <a:rPr lang="pt-BR" sz="3200" dirty="0"/>
              <a:t> </a:t>
            </a:r>
            <a:r>
              <a:rPr lang="pt-BR" sz="3200" dirty="0" err="1"/>
              <a:t>from</a:t>
            </a:r>
            <a:r>
              <a:rPr lang="pt-BR" sz="3200" dirty="0"/>
              <a:t>: </a:t>
            </a:r>
            <a:r>
              <a:rPr lang="pt-BR" sz="3200" dirty="0">
                <a:hlinkClick r:id="rId2"/>
              </a:rPr>
              <a:t>https://drive.google.com/drive/folders/1hxDVVx6NGX2LNMkFHIrmGJIPRIp1R1Gr?usp=drive_link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 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803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25453EB9054343B8D80B3796CD20D4" ma:contentTypeVersion="13" ma:contentTypeDescription="Crie um novo documento." ma:contentTypeScope="" ma:versionID="7b833aae5bc5b7338ec0eab931271923">
  <xsd:schema xmlns:xsd="http://www.w3.org/2001/XMLSchema" xmlns:xs="http://www.w3.org/2001/XMLSchema" xmlns:p="http://schemas.microsoft.com/office/2006/metadata/properties" xmlns:ns2="9dbfb7e5-feca-4651-b5c9-ffd317a1e519" xmlns:ns3="c6cd158a-7a4a-4a8b-b7d5-862ed535b3a4" targetNamespace="http://schemas.microsoft.com/office/2006/metadata/properties" ma:root="true" ma:fieldsID="1e3cd7468fded2f2bad44ae8f0719ff6" ns2:_="" ns3:_="">
    <xsd:import namespace="9dbfb7e5-feca-4651-b5c9-ffd317a1e519"/>
    <xsd:import namespace="c6cd158a-7a4a-4a8b-b7d5-862ed535b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fb7e5-feca-4651-b5c9-ffd317a1e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b7b6b63a-8d06-4cf8-8846-a0bbebb48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d158a-7a4a-4a8b-b7d5-862ed535b3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f39a7f1-be88-409f-8457-a0935e262ef1}" ma:internalName="TaxCatchAll" ma:showField="CatchAllData" ma:web="c6cd158a-7a4a-4a8b-b7d5-862ed535b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bfb7e5-feca-4651-b5c9-ffd317a1e519">
      <Terms xmlns="http://schemas.microsoft.com/office/infopath/2007/PartnerControls"/>
    </lcf76f155ced4ddcb4097134ff3c332f>
    <TaxCatchAll xmlns="c6cd158a-7a4a-4a8b-b7d5-862ed535b3a4" xsi:nil="true"/>
  </documentManagement>
</p:properties>
</file>

<file path=customXml/itemProps1.xml><?xml version="1.0" encoding="utf-8"?>
<ds:datastoreItem xmlns:ds="http://schemas.openxmlformats.org/officeDocument/2006/customXml" ds:itemID="{5B68D1FB-CFF4-465D-816D-BA5B1825B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fb7e5-feca-4651-b5c9-ffd317a1e519"/>
    <ds:schemaRef ds:uri="c6cd158a-7a4a-4a8b-b7d5-862ed535b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4078E-C519-456D-B459-466034956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573AD-148A-4335-894D-EA1A086CCCC1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9dbfb7e5-feca-4651-b5c9-ffd317a1e519"/>
    <ds:schemaRef ds:uri="http://purl.org/dc/terms/"/>
    <ds:schemaRef ds:uri="http://purl.org/dc/elements/1.1/"/>
    <ds:schemaRef ds:uri="c6cd158a-7a4a-4a8b-b7d5-862ed535b3a4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428</Words>
  <Application>Microsoft Macintosh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Citar uma Apresentação de Slides (PowerPoint)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Rocha de Abreu</dc:creator>
  <cp:lastModifiedBy>Adriana Pucci</cp:lastModifiedBy>
  <cp:revision>6</cp:revision>
  <dcterms:created xsi:type="dcterms:W3CDTF">2023-11-30T11:45:35Z</dcterms:created>
  <dcterms:modified xsi:type="dcterms:W3CDTF">2025-05-13T19:59:32Z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0x010100A525453EB9054343B8D80B3796CD20D4</vt:lpwstr>
  </property>
  <property fmtid="{D5CDD505-2E9C-101B-9397-08002B2CF9AE}" pid="3" name="MediaServiceImageTags">
    <vt:lpwstr/>
  </property>
</Properties>
</file>