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2399288" cy="43200638"/>
  <p:notesSz cx="6858000" cy="9144000"/>
  <p:defaultTextStyle>
    <a:defPPr>
      <a:defRPr lang="pt-BR"/>
    </a:defPPr>
    <a:lvl1pPr marL="0" algn="l" defTabSz="4319991" rtl="0" eaLnBrk="1" latinLnBrk="0" hangingPunct="1">
      <a:defRPr sz="8504" kern="1200">
        <a:solidFill>
          <a:schemeClr val="tx1"/>
        </a:solidFill>
        <a:latin typeface="+mn-lt"/>
        <a:ea typeface="+mn-ea"/>
        <a:cs typeface="+mn-cs"/>
      </a:defRPr>
    </a:lvl1pPr>
    <a:lvl2pPr marL="2159996" algn="l" defTabSz="4319991" rtl="0" eaLnBrk="1" latinLnBrk="0" hangingPunct="1">
      <a:defRPr sz="8504" kern="1200">
        <a:solidFill>
          <a:schemeClr val="tx1"/>
        </a:solidFill>
        <a:latin typeface="+mn-lt"/>
        <a:ea typeface="+mn-ea"/>
        <a:cs typeface="+mn-cs"/>
      </a:defRPr>
    </a:lvl2pPr>
    <a:lvl3pPr marL="4319991" algn="l" defTabSz="4319991" rtl="0" eaLnBrk="1" latinLnBrk="0" hangingPunct="1">
      <a:defRPr sz="8504" kern="1200">
        <a:solidFill>
          <a:schemeClr val="tx1"/>
        </a:solidFill>
        <a:latin typeface="+mn-lt"/>
        <a:ea typeface="+mn-ea"/>
        <a:cs typeface="+mn-cs"/>
      </a:defRPr>
    </a:lvl3pPr>
    <a:lvl4pPr marL="6479987" algn="l" defTabSz="4319991" rtl="0" eaLnBrk="1" latinLnBrk="0" hangingPunct="1">
      <a:defRPr sz="8504" kern="1200">
        <a:solidFill>
          <a:schemeClr val="tx1"/>
        </a:solidFill>
        <a:latin typeface="+mn-lt"/>
        <a:ea typeface="+mn-ea"/>
        <a:cs typeface="+mn-cs"/>
      </a:defRPr>
    </a:lvl4pPr>
    <a:lvl5pPr marL="8639983" algn="l" defTabSz="4319991" rtl="0" eaLnBrk="1" latinLnBrk="0" hangingPunct="1">
      <a:defRPr sz="8504" kern="1200">
        <a:solidFill>
          <a:schemeClr val="tx1"/>
        </a:solidFill>
        <a:latin typeface="+mn-lt"/>
        <a:ea typeface="+mn-ea"/>
        <a:cs typeface="+mn-cs"/>
      </a:defRPr>
    </a:lvl5pPr>
    <a:lvl6pPr marL="10799978" algn="l" defTabSz="4319991" rtl="0" eaLnBrk="1" latinLnBrk="0" hangingPunct="1">
      <a:defRPr sz="8504" kern="1200">
        <a:solidFill>
          <a:schemeClr val="tx1"/>
        </a:solidFill>
        <a:latin typeface="+mn-lt"/>
        <a:ea typeface="+mn-ea"/>
        <a:cs typeface="+mn-cs"/>
      </a:defRPr>
    </a:lvl6pPr>
    <a:lvl7pPr marL="12959974" algn="l" defTabSz="4319991" rtl="0" eaLnBrk="1" latinLnBrk="0" hangingPunct="1">
      <a:defRPr sz="8504" kern="1200">
        <a:solidFill>
          <a:schemeClr val="tx1"/>
        </a:solidFill>
        <a:latin typeface="+mn-lt"/>
        <a:ea typeface="+mn-ea"/>
        <a:cs typeface="+mn-cs"/>
      </a:defRPr>
    </a:lvl7pPr>
    <a:lvl8pPr marL="15119970" algn="l" defTabSz="4319991" rtl="0" eaLnBrk="1" latinLnBrk="0" hangingPunct="1">
      <a:defRPr sz="8504" kern="1200">
        <a:solidFill>
          <a:schemeClr val="tx1"/>
        </a:solidFill>
        <a:latin typeface="+mn-lt"/>
        <a:ea typeface="+mn-ea"/>
        <a:cs typeface="+mn-cs"/>
      </a:defRPr>
    </a:lvl8pPr>
    <a:lvl9pPr marL="17279965" algn="l" defTabSz="4319991" rtl="0" eaLnBrk="1" latinLnBrk="0" hangingPunct="1">
      <a:defRPr sz="85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0000"/>
    <a:srgbClr val="EEE2D0"/>
    <a:srgbClr val="3A5F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560" autoAdjust="0"/>
    <p:restoredTop sz="94660"/>
  </p:normalViewPr>
  <p:slideViewPr>
    <p:cSldViewPr snapToGrid="0">
      <p:cViewPr>
        <p:scale>
          <a:sx n="17" d="100"/>
          <a:sy n="17" d="100"/>
        </p:scale>
        <p:origin x="255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9471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9631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9803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270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5476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9836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6648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2769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1118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6016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713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98EEA-50A2-4AF5-B026-BBE85321CA9F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6070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0" y="0"/>
            <a:ext cx="32399288" cy="43200638"/>
          </a:xfrm>
          <a:prstGeom prst="rect">
            <a:avLst/>
          </a:prstGeom>
          <a:solidFill>
            <a:srgbClr val="5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3647" y="14221105"/>
            <a:ext cx="8146670" cy="8146670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18" y="1110343"/>
            <a:ext cx="30283661" cy="41244179"/>
          </a:xfrm>
          <a:prstGeom prst="rect">
            <a:avLst/>
          </a:prstGeom>
        </p:spPr>
      </p:pic>
      <p:sp>
        <p:nvSpPr>
          <p:cNvPr id="40" name="Google Shape;55;p13"/>
          <p:cNvSpPr txBox="1"/>
          <p:nvPr/>
        </p:nvSpPr>
        <p:spPr>
          <a:xfrm>
            <a:off x="2146522" y="12037112"/>
            <a:ext cx="9570314" cy="1166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r"/>
            <a:r>
              <a:rPr lang="pt-BR" sz="6000" b="1" dirty="0">
                <a:solidFill>
                  <a:srgbClr val="540000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Introdução/Fundamentos</a:t>
            </a:r>
          </a:p>
        </p:txBody>
      </p:sp>
      <p:sp>
        <p:nvSpPr>
          <p:cNvPr id="52" name="Google Shape;56;p13"/>
          <p:cNvSpPr txBox="1"/>
          <p:nvPr/>
        </p:nvSpPr>
        <p:spPr>
          <a:xfrm>
            <a:off x="2438355" y="8814556"/>
            <a:ext cx="27309948" cy="1498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pt-BR" sz="3600" dirty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Autor </a:t>
            </a:r>
            <a:r>
              <a:rPr lang="pt-BR" sz="3600" dirty="0" smtClean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Principal; Coautor; Instituição; </a:t>
            </a:r>
            <a:endParaRPr sz="3600" dirty="0"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</p:txBody>
      </p:sp>
      <p:sp>
        <p:nvSpPr>
          <p:cNvPr id="53" name="Google Shape;55;p13"/>
          <p:cNvSpPr txBox="1"/>
          <p:nvPr/>
        </p:nvSpPr>
        <p:spPr>
          <a:xfrm>
            <a:off x="2146522" y="6598719"/>
            <a:ext cx="27708120" cy="1488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pt-BR" b="1" dirty="0" smtClean="0">
                <a:solidFill>
                  <a:srgbClr val="54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endParaRPr lang="pt-BR" sz="9600" b="1" dirty="0">
              <a:solidFill>
                <a:srgbClr val="540000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58" name="CaixaDeTexto 57"/>
          <p:cNvSpPr txBox="1"/>
          <p:nvPr/>
        </p:nvSpPr>
        <p:spPr>
          <a:xfrm>
            <a:off x="2296496" y="14049297"/>
            <a:ext cx="13150333" cy="7709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pt-BR" sz="3000" dirty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A introdução deve apresentar o contexto do tema escolhido, justificando sua importância no cenário atual. É neste tópico que o autor estabelece o problema de pesquisa e, de forma clara, o objetivo do trabalho. O objetivo da Introdução é situar o leitor no contexto do tema pesquisado, oferecendo uma visão global do estudo realizado, esclarecendo as delimitações estabelecidas na abordagem do assunto, os objetivos e as justificativas que levaram o autor a tal investigação para, em seguida, apontar as questões de pesquisa para as quais buscará as respostas. Deve-se, ainda, destacar a Metodologia utilizada no trabalho. Em suma: apresenta e delimita a dúvida investigada (problema de estudo - o quê), os objetivos (para que serviu o estudo) e a metodologia utilizada no estudo (como).</a:t>
            </a:r>
          </a:p>
        </p:txBody>
      </p:sp>
      <p:sp>
        <p:nvSpPr>
          <p:cNvPr id="66" name="Retângulo 65"/>
          <p:cNvSpPr/>
          <p:nvPr/>
        </p:nvSpPr>
        <p:spPr>
          <a:xfrm flipV="1">
            <a:off x="2402832" y="13439790"/>
            <a:ext cx="12750082" cy="34751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/>
          </a:p>
        </p:txBody>
      </p:sp>
      <p:sp>
        <p:nvSpPr>
          <p:cNvPr id="33" name="CaixaDeTexto 32"/>
          <p:cNvSpPr txBox="1"/>
          <p:nvPr/>
        </p:nvSpPr>
        <p:spPr>
          <a:xfrm>
            <a:off x="16767908" y="14046409"/>
            <a:ext cx="13086734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pt-BR" sz="3000" dirty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Nesta seção, o autor apresenta os dados coletados. Em um artigo real, aqui entrariam gráficos, tabelas ou a exposição dos fatos encontrados durante a pesquisa</a:t>
            </a:r>
            <a:r>
              <a:rPr lang="pt-BR" sz="3000" dirty="0" smtClean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.</a:t>
            </a:r>
          </a:p>
          <a:p>
            <a:pPr lvl="0" algn="just">
              <a:lnSpc>
                <a:spcPct val="150000"/>
              </a:lnSpc>
            </a:pPr>
            <a:r>
              <a:rPr lang="pt-BR" sz="3000" dirty="0" smtClean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O </a:t>
            </a:r>
            <a:r>
              <a:rPr lang="pt-BR" sz="3000" dirty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autor deve comparar seus achados com o que outros estudiosos já escreveram sobre o tema (citados na introdução ou referencial teórico).</a:t>
            </a:r>
          </a:p>
          <a:p>
            <a:pPr lvl="0" algn="just">
              <a:lnSpc>
                <a:spcPct val="150000"/>
              </a:lnSpc>
            </a:pPr>
            <a:r>
              <a:rPr lang="pt-BR" sz="3000" dirty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Analisa-se que a estrutura proposta atende aos requisitos de clareza e progressão lógica, elementos fundamentais para que o artigo seja aceito em periódicos ou congressos de alto impacto.</a:t>
            </a:r>
          </a:p>
          <a:p>
            <a:pPr lvl="0" algn="just"/>
            <a:endParaRPr lang="pt-BR" sz="3000" dirty="0"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</p:txBody>
      </p:sp>
      <p:sp>
        <p:nvSpPr>
          <p:cNvPr id="34" name="Retângulo 33"/>
          <p:cNvSpPr/>
          <p:nvPr/>
        </p:nvSpPr>
        <p:spPr>
          <a:xfrm flipV="1">
            <a:off x="16767908" y="13436903"/>
            <a:ext cx="12980395" cy="3504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/>
          </a:p>
        </p:txBody>
      </p:sp>
      <p:sp>
        <p:nvSpPr>
          <p:cNvPr id="35" name="Google Shape;55;p13"/>
          <p:cNvSpPr txBox="1"/>
          <p:nvPr/>
        </p:nvSpPr>
        <p:spPr>
          <a:xfrm>
            <a:off x="2146522" y="22483702"/>
            <a:ext cx="9570314" cy="1166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pt-BR" sz="6000" b="1" dirty="0" smtClean="0">
                <a:solidFill>
                  <a:srgbClr val="540000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Objetivos</a:t>
            </a:r>
            <a:endParaRPr lang="pt-BR" sz="6000" b="1" dirty="0">
              <a:solidFill>
                <a:srgbClr val="540000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296496" y="24495887"/>
            <a:ext cx="1315033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pt-BR" sz="3000" dirty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Os objetivos de um artigo científico são as metas que o pesquisador pretende alcançar com o seu estudo, indicando claramente o que será investigado e quais resultados são esperados. Eles são fundamentais para dar foco e direção ao trabalho. O objetivo fundamental de qualquer artigo é ser um meio sucinto de tornar conhecidos os resultados de uma investigação em periódicos especializados.</a:t>
            </a:r>
          </a:p>
        </p:txBody>
      </p:sp>
      <p:sp>
        <p:nvSpPr>
          <p:cNvPr id="37" name="Retângulo 36"/>
          <p:cNvSpPr/>
          <p:nvPr/>
        </p:nvSpPr>
        <p:spPr>
          <a:xfrm flipV="1">
            <a:off x="2402832" y="23886380"/>
            <a:ext cx="12750082" cy="34751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/>
          </a:p>
        </p:txBody>
      </p:sp>
      <p:sp>
        <p:nvSpPr>
          <p:cNvPr id="42" name="Google Shape;55;p13"/>
          <p:cNvSpPr txBox="1"/>
          <p:nvPr/>
        </p:nvSpPr>
        <p:spPr>
          <a:xfrm>
            <a:off x="2146522" y="29614095"/>
            <a:ext cx="9570314" cy="1166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pt-BR" sz="6000" b="1" dirty="0" smtClean="0">
                <a:solidFill>
                  <a:srgbClr val="540000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Metodologia</a:t>
            </a:r>
            <a:endParaRPr lang="pt-BR" sz="6000" b="1" dirty="0">
              <a:solidFill>
                <a:srgbClr val="540000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3" name="CaixaDeTexto 42"/>
          <p:cNvSpPr txBox="1"/>
          <p:nvPr/>
        </p:nvSpPr>
        <p:spPr>
          <a:xfrm>
            <a:off x="2296496" y="31626280"/>
            <a:ext cx="1315033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pt-BR" sz="3000" dirty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A metodologia descreve o "como" o trabalho foi feito. Em um artigo científico, você deve </a:t>
            </a:r>
            <a:r>
              <a:rPr lang="pt-BR" sz="3000" dirty="0" smtClean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detalhar: O </a:t>
            </a:r>
            <a:r>
              <a:rPr lang="pt-BR" sz="3000" dirty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tipo de pesquisa (bibliográfica, experimental, estudo de caso</a:t>
            </a:r>
            <a:r>
              <a:rPr lang="pt-BR" sz="3000" dirty="0" smtClean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); As </a:t>
            </a:r>
            <a:r>
              <a:rPr lang="pt-BR" sz="3000" dirty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ferramentas utilizadas;</a:t>
            </a:r>
          </a:p>
          <a:p>
            <a:pPr lvl="0" algn="just">
              <a:lnSpc>
                <a:spcPct val="150000"/>
              </a:lnSpc>
            </a:pPr>
            <a:r>
              <a:rPr lang="pt-BR" sz="3000" dirty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Os critérios de seleção de </a:t>
            </a:r>
            <a:r>
              <a:rPr lang="pt-BR" sz="3000" dirty="0" smtClean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dados. Neste </a:t>
            </a:r>
            <a:r>
              <a:rPr lang="pt-BR" sz="3000" dirty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modelo, a metodologia consistiu em uma revisão sistemática das normas de formatação vigentes e na compilação de tópicos essenciais para a estrutura de um artigo completo.</a:t>
            </a:r>
          </a:p>
        </p:txBody>
      </p:sp>
      <p:sp>
        <p:nvSpPr>
          <p:cNvPr id="44" name="Retângulo 43"/>
          <p:cNvSpPr/>
          <p:nvPr/>
        </p:nvSpPr>
        <p:spPr>
          <a:xfrm flipV="1">
            <a:off x="2402832" y="31016773"/>
            <a:ext cx="12750082" cy="34751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/>
          </a:p>
        </p:txBody>
      </p:sp>
      <p:sp>
        <p:nvSpPr>
          <p:cNvPr id="46" name="Google Shape;55;p13"/>
          <p:cNvSpPr txBox="1"/>
          <p:nvPr/>
        </p:nvSpPr>
        <p:spPr>
          <a:xfrm>
            <a:off x="16619648" y="30841296"/>
            <a:ext cx="9570314" cy="1166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pt-BR" sz="6000" b="1" dirty="0" smtClean="0">
                <a:solidFill>
                  <a:srgbClr val="540000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Conclusão</a:t>
            </a:r>
            <a:endParaRPr lang="pt-BR" sz="6000" b="1" dirty="0">
              <a:solidFill>
                <a:srgbClr val="540000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" name="CaixaDeTexto 46"/>
          <p:cNvSpPr txBox="1"/>
          <p:nvPr/>
        </p:nvSpPr>
        <p:spPr>
          <a:xfrm>
            <a:off x="16767908" y="32853481"/>
            <a:ext cx="13086734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pt-BR" sz="3000" dirty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A conclusão (ou considerações finais) sintetiza as descobertas, respondendo se o objetivo inicial foi alcançado. É importante não apresentar dados novos aqui, mas sim fechar a argumentação</a:t>
            </a:r>
            <a:r>
              <a:rPr lang="pt-BR" sz="3000" dirty="0" smtClean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.</a:t>
            </a:r>
            <a:endParaRPr lang="pt-BR" sz="3000" dirty="0"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</p:txBody>
      </p:sp>
      <p:sp>
        <p:nvSpPr>
          <p:cNvPr id="50" name="Google Shape;55;p13"/>
          <p:cNvSpPr txBox="1"/>
          <p:nvPr/>
        </p:nvSpPr>
        <p:spPr>
          <a:xfrm>
            <a:off x="2182045" y="36716507"/>
            <a:ext cx="9570314" cy="1166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pt-BR" sz="6000" b="1" dirty="0" smtClean="0">
                <a:solidFill>
                  <a:srgbClr val="540000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Referências</a:t>
            </a:r>
            <a:endParaRPr lang="pt-BR" sz="6000" b="1" dirty="0">
              <a:solidFill>
                <a:srgbClr val="540000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51" name="CaixaDeTexto 50"/>
          <p:cNvSpPr txBox="1"/>
          <p:nvPr/>
        </p:nvSpPr>
        <p:spPr>
          <a:xfrm>
            <a:off x="2332019" y="38885590"/>
            <a:ext cx="27451295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pt-BR" sz="2400" dirty="0" smtClean="0"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No mínimo três referências</a:t>
            </a:r>
          </a:p>
          <a:p>
            <a:r>
              <a:rPr lang="pt-BR" sz="2400" cap="small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cap="small" dirty="0">
                <a:latin typeface="Arial" panose="020B0604020202020204" pitchFamily="34" charset="0"/>
                <a:cs typeface="Arial" panose="020B0604020202020204" pitchFamily="34" charset="0"/>
              </a:rPr>
              <a:t>SOBRENOME, Nome. </a:t>
            </a:r>
            <a:r>
              <a:rPr lang="pt-BR" sz="2400" b="1" cap="small" dirty="0">
                <a:latin typeface="Arial" panose="020B0604020202020204" pitchFamily="34" charset="0"/>
                <a:cs typeface="Arial" panose="020B0604020202020204" pitchFamily="34" charset="0"/>
              </a:rPr>
              <a:t>Título do livro</a:t>
            </a:r>
            <a:r>
              <a:rPr lang="pt-BR" sz="2400" cap="small" dirty="0">
                <a:latin typeface="Arial" panose="020B0604020202020204" pitchFamily="34" charset="0"/>
                <a:cs typeface="Arial" panose="020B0604020202020204" pitchFamily="34" charset="0"/>
              </a:rPr>
              <a:t>: subtítulo (se houver). nº ed. (Número da edição, se houver). Volume (Se houver). Local/Cidade: Editora, </a:t>
            </a:r>
            <a:r>
              <a:rPr lang="pt-BR" sz="24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</a:p>
          <a:p>
            <a:r>
              <a:rPr lang="pt-BR" sz="2400" cap="small" dirty="0">
                <a:latin typeface="Arial" panose="020B0604020202020204" pitchFamily="34" charset="0"/>
                <a:cs typeface="Arial" panose="020B0604020202020204" pitchFamily="34" charset="0"/>
              </a:rPr>
              <a:t>SOBRENOME, Nome. </a:t>
            </a:r>
            <a:r>
              <a:rPr lang="pt-BR" sz="2400" b="1" cap="small" dirty="0">
                <a:latin typeface="Arial" panose="020B0604020202020204" pitchFamily="34" charset="0"/>
                <a:cs typeface="Arial" panose="020B0604020202020204" pitchFamily="34" charset="0"/>
              </a:rPr>
              <a:t>Título do livro</a:t>
            </a:r>
            <a:r>
              <a:rPr lang="pt-BR" sz="2400" cap="small" dirty="0">
                <a:latin typeface="Arial" panose="020B0604020202020204" pitchFamily="34" charset="0"/>
                <a:cs typeface="Arial" panose="020B0604020202020204" pitchFamily="34" charset="0"/>
              </a:rPr>
              <a:t>: subtítulo (se houver). nº ed. (Número da edição, se houver). Volume (Se houver). Local/Cidade: Editora, </a:t>
            </a:r>
            <a:r>
              <a:rPr lang="pt-BR" sz="24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</a:p>
          <a:p>
            <a:r>
              <a:rPr lang="pt-BR" sz="2400" cap="small" dirty="0">
                <a:latin typeface="Arial" panose="020B0604020202020204" pitchFamily="34" charset="0"/>
                <a:cs typeface="Arial" panose="020B0604020202020204" pitchFamily="34" charset="0"/>
              </a:rPr>
              <a:t>SOBRENOME, Nome. </a:t>
            </a:r>
            <a:r>
              <a:rPr lang="pt-BR" sz="2400" b="1" cap="small" dirty="0">
                <a:latin typeface="Arial" panose="020B0604020202020204" pitchFamily="34" charset="0"/>
                <a:cs typeface="Arial" panose="020B0604020202020204" pitchFamily="34" charset="0"/>
              </a:rPr>
              <a:t>Título do livro</a:t>
            </a:r>
            <a:r>
              <a:rPr lang="pt-BR" sz="2400" cap="small" dirty="0">
                <a:latin typeface="Arial" panose="020B0604020202020204" pitchFamily="34" charset="0"/>
                <a:cs typeface="Arial" panose="020B0604020202020204" pitchFamily="34" charset="0"/>
              </a:rPr>
              <a:t>: subtítulo (se houver). nº ed. (Número da edição, se houver). Volume (Se houver). Local/Cidade: Editora, Ano</a:t>
            </a:r>
            <a:r>
              <a:rPr lang="pt-BR" sz="24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t-BR" sz="24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pt-BR" sz="3200" dirty="0"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</p:txBody>
      </p:sp>
      <p:sp>
        <p:nvSpPr>
          <p:cNvPr id="74" name="Retângulo 73"/>
          <p:cNvSpPr/>
          <p:nvPr/>
        </p:nvSpPr>
        <p:spPr>
          <a:xfrm flipV="1">
            <a:off x="2438355" y="38276084"/>
            <a:ext cx="11337459" cy="2159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/>
          </a:p>
        </p:txBody>
      </p:sp>
      <p:sp>
        <p:nvSpPr>
          <p:cNvPr id="75" name="Retângulo 74"/>
          <p:cNvSpPr/>
          <p:nvPr/>
        </p:nvSpPr>
        <p:spPr>
          <a:xfrm flipV="1">
            <a:off x="16767908" y="32289320"/>
            <a:ext cx="12750082" cy="34751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/>
          </a:p>
        </p:txBody>
      </p:sp>
      <p:sp>
        <p:nvSpPr>
          <p:cNvPr id="76" name="Google Shape;55;p13"/>
          <p:cNvSpPr txBox="1"/>
          <p:nvPr/>
        </p:nvSpPr>
        <p:spPr>
          <a:xfrm>
            <a:off x="16767908" y="11991416"/>
            <a:ext cx="9570314" cy="1166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pt-BR" sz="6000" b="1" dirty="0" smtClean="0">
                <a:solidFill>
                  <a:srgbClr val="540000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Resultados</a:t>
            </a:r>
            <a:endParaRPr lang="pt-BR" sz="6000" b="1" dirty="0">
              <a:solidFill>
                <a:srgbClr val="540000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grpSp>
        <p:nvGrpSpPr>
          <p:cNvPr id="12" name="Agrupar 11"/>
          <p:cNvGrpSpPr/>
          <p:nvPr/>
        </p:nvGrpSpPr>
        <p:grpSpPr>
          <a:xfrm>
            <a:off x="16767908" y="20730875"/>
            <a:ext cx="13086734" cy="8385516"/>
            <a:chOff x="16767908" y="20159375"/>
            <a:chExt cx="13086734" cy="8385516"/>
          </a:xfrm>
        </p:grpSpPr>
        <p:sp>
          <p:nvSpPr>
            <p:cNvPr id="3" name="Retângulo 2"/>
            <p:cNvSpPr/>
            <p:nvPr/>
          </p:nvSpPr>
          <p:spPr>
            <a:xfrm>
              <a:off x="16767908" y="20159375"/>
              <a:ext cx="13086734" cy="8385516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" name="Google Shape;55;p13"/>
            <p:cNvSpPr txBox="1"/>
            <p:nvPr/>
          </p:nvSpPr>
          <p:spPr>
            <a:xfrm>
              <a:off x="20203986" y="23577414"/>
              <a:ext cx="6423939" cy="1166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pt-BR" sz="6000" b="1" dirty="0" smtClean="0">
                  <a:solidFill>
                    <a:srgbClr val="540000"/>
                  </a:solidFill>
                  <a:latin typeface="Arial" panose="020B0604020202020204" pitchFamily="34" charset="0"/>
                  <a:ea typeface="Lato"/>
                  <a:cs typeface="Arial" panose="020B0604020202020204" pitchFamily="34" charset="0"/>
                  <a:sym typeface="Lato"/>
                </a:rPr>
                <a:t>Gráfico/imagem</a:t>
              </a:r>
            </a:p>
          </p:txBody>
        </p:sp>
      </p:grpSp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13366" y="2112258"/>
            <a:ext cx="7034937" cy="2350622"/>
          </a:xfrm>
          <a:prstGeom prst="rect">
            <a:avLst/>
          </a:prstGeom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0"/>
            <a:ext cx="32399288" cy="0"/>
          </a:xfrm>
          <a:prstGeom prst="rect">
            <a:avLst/>
          </a:prstGeom>
          <a:solidFill>
            <a:srgbClr val="22242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500" b="1" i="0" u="none" strike="noStrike" cap="none" normalizeH="0" baseline="0" smtClean="0">
                <a:ln>
                  <a:noFill/>
                </a:ln>
                <a:solidFill>
                  <a:srgbClr val="EEF0FF"/>
                </a:solidFill>
                <a:effectLst/>
                <a:latin typeface="Google Sans"/>
              </a:rPr>
              <a:t>Incêndios Florestais e Monitoramento Tecnológico</a:t>
            </a:r>
            <a:endParaRPr kumimoji="0" lang="pt-BR" altLang="pt-BR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52400" y="152400"/>
            <a:ext cx="32399288" cy="0"/>
          </a:xfrm>
          <a:prstGeom prst="rect">
            <a:avLst/>
          </a:prstGeom>
          <a:solidFill>
            <a:srgbClr val="22242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500" b="1" i="0" u="none" strike="noStrike" cap="none" normalizeH="0" baseline="0" smtClean="0">
                <a:ln>
                  <a:noFill/>
                </a:ln>
                <a:solidFill>
                  <a:srgbClr val="EEF0FF"/>
                </a:solidFill>
                <a:effectLst/>
                <a:latin typeface="Google Sans"/>
              </a:rPr>
              <a:t>Incêndios Florestais e Monitoramento Tecnológico</a:t>
            </a:r>
            <a:endParaRPr kumimoji="0" lang="pt-BR" altLang="pt-BR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1" name="Agrupar 10"/>
          <p:cNvGrpSpPr/>
          <p:nvPr/>
        </p:nvGrpSpPr>
        <p:grpSpPr>
          <a:xfrm>
            <a:off x="24881687" y="36690647"/>
            <a:ext cx="5077717" cy="5301499"/>
            <a:chOff x="25337059" y="2078845"/>
            <a:chExt cx="5077717" cy="5301499"/>
          </a:xfrm>
        </p:grpSpPr>
        <p:sp>
          <p:nvSpPr>
            <p:cNvPr id="45" name="Retângulo 44"/>
            <p:cNvSpPr/>
            <p:nvPr/>
          </p:nvSpPr>
          <p:spPr>
            <a:xfrm>
              <a:off x="25693596" y="2078845"/>
              <a:ext cx="4161046" cy="4044057"/>
            </a:xfrm>
            <a:prstGeom prst="rect">
              <a:avLst/>
            </a:prstGeom>
            <a:noFill/>
            <a:ln>
              <a:solidFill>
                <a:srgbClr val="5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8" name="Google Shape;55;p13"/>
            <p:cNvSpPr txBox="1"/>
            <p:nvPr/>
          </p:nvSpPr>
          <p:spPr>
            <a:xfrm>
              <a:off x="25337059" y="6285565"/>
              <a:ext cx="5077717" cy="10947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algn="ctr"/>
              <a:r>
                <a:rPr lang="pt-BR" sz="2400" dirty="0" err="1" smtClean="0">
                  <a:solidFill>
                    <a:srgbClr val="540000"/>
                  </a:solidFill>
                  <a:latin typeface="Arial" panose="020B0604020202020204" pitchFamily="34" charset="0"/>
                  <a:ea typeface="Lato"/>
                  <a:cs typeface="Arial" panose="020B0604020202020204" pitchFamily="34" charset="0"/>
                  <a:sym typeface="Lato"/>
                </a:rPr>
                <a:t>Escaneie</a:t>
              </a:r>
              <a:r>
                <a:rPr lang="pt-BR" sz="2400" dirty="0" smtClean="0">
                  <a:solidFill>
                    <a:srgbClr val="540000"/>
                  </a:solidFill>
                  <a:latin typeface="Arial" panose="020B0604020202020204" pitchFamily="34" charset="0"/>
                  <a:ea typeface="Lato"/>
                  <a:cs typeface="Arial" panose="020B0604020202020204" pitchFamily="34" charset="0"/>
                  <a:sym typeface="Lato"/>
                </a:rPr>
                <a:t> o QR-</a:t>
              </a:r>
              <a:r>
                <a:rPr lang="pt-BR" sz="2400" dirty="0" err="1" smtClean="0">
                  <a:solidFill>
                    <a:srgbClr val="540000"/>
                  </a:solidFill>
                  <a:latin typeface="Arial" panose="020B0604020202020204" pitchFamily="34" charset="0"/>
                  <a:ea typeface="Lato"/>
                  <a:cs typeface="Arial" panose="020B0604020202020204" pitchFamily="34" charset="0"/>
                  <a:sym typeface="Lato"/>
                </a:rPr>
                <a:t>Code</a:t>
              </a:r>
              <a:r>
                <a:rPr lang="pt-BR" sz="2400" dirty="0" smtClean="0">
                  <a:solidFill>
                    <a:srgbClr val="540000"/>
                  </a:solidFill>
                  <a:latin typeface="Arial" panose="020B0604020202020204" pitchFamily="34" charset="0"/>
                  <a:ea typeface="Lato"/>
                  <a:cs typeface="Arial" panose="020B0604020202020204" pitchFamily="34" charset="0"/>
                  <a:sym typeface="Lato"/>
                </a:rPr>
                <a:t> e veja o </a:t>
              </a:r>
              <a:r>
                <a:rPr lang="pt-BR" sz="2400" dirty="0" smtClean="0">
                  <a:solidFill>
                    <a:srgbClr val="540000"/>
                  </a:solidFill>
                  <a:latin typeface="Arial" panose="020B0604020202020204" pitchFamily="34" charset="0"/>
                  <a:ea typeface="Lato"/>
                  <a:cs typeface="Arial" panose="020B0604020202020204" pitchFamily="34" charset="0"/>
                  <a:sym typeface="Lato"/>
                </a:rPr>
                <a:t>artigo</a:t>
              </a:r>
              <a:endParaRPr lang="pt-BR" sz="2400" dirty="0" smtClean="0">
                <a:solidFill>
                  <a:srgbClr val="540000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endParaRPr>
            </a:p>
          </p:txBody>
        </p:sp>
        <p:sp>
          <p:nvSpPr>
            <p:cNvPr id="49" name="Google Shape;55;p13"/>
            <p:cNvSpPr txBox="1"/>
            <p:nvPr/>
          </p:nvSpPr>
          <p:spPr>
            <a:xfrm>
              <a:off x="25924647" y="3724260"/>
              <a:ext cx="3783900" cy="10947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algn="ctr"/>
              <a:r>
                <a:rPr lang="pt-BR" sz="4800" b="1" dirty="0" smtClean="0">
                  <a:solidFill>
                    <a:srgbClr val="540000"/>
                  </a:solidFill>
                  <a:latin typeface="Arial" panose="020B0604020202020204" pitchFamily="34" charset="0"/>
                  <a:ea typeface="Lato"/>
                  <a:cs typeface="Arial" panose="020B0604020202020204" pitchFamily="34" charset="0"/>
                  <a:sym typeface="Lato"/>
                </a:rPr>
                <a:t>QR-CODE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1741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221</TotalTime>
  <Words>438</Words>
  <Application>Microsoft Office PowerPoint</Application>
  <PresentationFormat>Personalizar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Google Sans</vt:lpstr>
      <vt:lpstr>Lato</vt:lpstr>
      <vt:lpstr>Open Sans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Windows</dc:creator>
  <cp:lastModifiedBy>AttPromo</cp:lastModifiedBy>
  <cp:revision>36</cp:revision>
  <dcterms:created xsi:type="dcterms:W3CDTF">2019-11-28T18:07:22Z</dcterms:created>
  <dcterms:modified xsi:type="dcterms:W3CDTF">2026-04-09T19:38:03Z</dcterms:modified>
</cp:coreProperties>
</file>