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1" roundtripDataSignature="AMtx7mjqzMinXgS+arQMGtaf5YSEXy/+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font" Target="fonts/Roboto-regular.fntdata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Lato-regular.fntdata"/><Relationship Id="rId16" Type="http://schemas.openxmlformats.org/officeDocument/2006/relationships/font" Target="fonts/Roboto-bold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Lato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Lato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1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2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5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6:notes"/>
          <p:cNvSpPr/>
          <p:nvPr>
            <p:ph idx="2" type="sldImg"/>
          </p:nvPr>
        </p:nvSpPr>
        <p:spPr>
          <a:xfrm>
            <a:off x="381071" y="685800"/>
            <a:ext cx="6096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15300" lIns="30625" spcFirstLastPara="1" rIns="30625" wrap="square" tIns="153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6749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143001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algn="ctr">
              <a:lnSpc>
                <a:spcPct val="90000"/>
              </a:lnSpc>
              <a:spcBef>
                <a:spcPts val="1127"/>
              </a:spcBef>
              <a:spcAft>
                <a:spcPts val="0"/>
              </a:spcAft>
              <a:buClr>
                <a:srgbClr val="5D5D6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628795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029090" y="4767293"/>
            <a:ext cx="30858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6458151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3450"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4924"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-266889" lvl="0" marL="457200" algn="l">
              <a:lnSpc>
                <a:spcPct val="90000"/>
              </a:lnSpc>
              <a:spcBef>
                <a:spcPts val="1127"/>
              </a:spcBef>
              <a:spcAft>
                <a:spcPts val="0"/>
              </a:spcAft>
              <a:buClr>
                <a:srgbClr val="5D5D61"/>
              </a:buClr>
              <a:buSzPts val="603"/>
              <a:buChar char="•"/>
              <a:defRPr sz="3149"/>
            </a:lvl1pPr>
            <a:lvl2pPr indent="-266889" lvl="1" marL="91440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603"/>
              <a:buChar char="•"/>
              <a:defRPr sz="2680"/>
            </a:lvl2pPr>
            <a:lvl3pPr indent="-266889" lvl="2" marL="137160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603"/>
              <a:buChar char="•"/>
              <a:defRPr sz="2244"/>
            </a:lvl3pPr>
            <a:lvl4pPr indent="-266889" lvl="3" marL="182880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603"/>
              <a:buChar char="•"/>
              <a:defRPr sz="2010"/>
            </a:lvl4pPr>
            <a:lvl5pPr indent="-266889" lvl="4" marL="228600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603"/>
              <a:buChar char="•"/>
              <a:defRPr sz="2010"/>
            </a:lvl5pPr>
            <a:lvl6pPr indent="-266889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603"/>
              <a:buChar char="•"/>
              <a:defRPr sz="2025"/>
            </a:lvl6pPr>
            <a:lvl7pPr indent="-266889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603"/>
              <a:buChar char="•"/>
              <a:defRPr sz="2025"/>
            </a:lvl7pPr>
            <a:lvl8pPr indent="-266889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603"/>
              <a:buChar char="•"/>
              <a:defRPr sz="2025"/>
            </a:lvl8pPr>
            <a:lvl9pPr indent="-266889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603"/>
              <a:buChar char="•"/>
              <a:defRPr sz="2025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628795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029090" y="4767293"/>
            <a:ext cx="30858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sz="1206"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458151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<Relationship Id="rId5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10874" y="4726162"/>
            <a:ext cx="2898009" cy="6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0874" y="733975"/>
            <a:ext cx="1410782" cy="9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Texto&#10;&#10;Descrição gerada automaticamente" id="8" name="Google Shape;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0793" y="4813388"/>
            <a:ext cx="582953" cy="12969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7"/>
          <p:cNvSpPr txBox="1"/>
          <p:nvPr/>
        </p:nvSpPr>
        <p:spPr>
          <a:xfrm>
            <a:off x="0" y="0"/>
            <a:ext cx="4715400" cy="8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6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7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-428555" lvl="0" marL="457200" marR="0" rtl="0" algn="l">
              <a:lnSpc>
                <a:spcPct val="90000"/>
              </a:lnSpc>
              <a:spcBef>
                <a:spcPts val="1127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98774" lvl="1" marL="9144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680"/>
              <a:buFont typeface="Arial"/>
              <a:buChar char="•"/>
              <a:defRPr b="0" i="0" sz="268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71121" lvl="2" marL="13716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244"/>
              <a:buFont typeface="Arial"/>
              <a:buChar char="•"/>
              <a:defRPr b="0" i="0" sz="2244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56231" lvl="3" marL="18288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010"/>
              <a:buFont typeface="Arial"/>
              <a:buChar char="•"/>
              <a:defRPr b="0" i="0" sz="201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56231" lvl="4" marL="22860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010"/>
              <a:buFont typeface="Arial"/>
              <a:buChar char="•"/>
              <a:defRPr b="0" i="0" sz="201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5716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6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6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6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628795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029090" y="4767293"/>
            <a:ext cx="30858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6458151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46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10874" y="4726162"/>
            <a:ext cx="2898009" cy="6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0874" y="733975"/>
            <a:ext cx="1410782" cy="9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Texto&#10;&#10;Descrição gerada automaticamente" id="24" name="Google Shape;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0793" y="4813388"/>
            <a:ext cx="582953" cy="129694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9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3450" u="none" cap="none" strike="noStrike">
                <a:solidFill>
                  <a:srgbClr val="8C011E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49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-428555" lvl="0" marL="457200" marR="0" rtl="0" algn="l">
              <a:lnSpc>
                <a:spcPct val="90000"/>
              </a:lnSpc>
              <a:spcBef>
                <a:spcPts val="1127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98774" lvl="1" marL="9144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680"/>
              <a:buFont typeface="Arial"/>
              <a:buChar char="•"/>
              <a:defRPr b="0" i="0" sz="268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71121" lvl="2" marL="13716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244"/>
              <a:buFont typeface="Arial"/>
              <a:buChar char="•"/>
              <a:defRPr b="0" i="0" sz="2244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56231" lvl="3" marL="18288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010"/>
              <a:buFont typeface="Arial"/>
              <a:buChar char="•"/>
              <a:defRPr b="0" i="0" sz="201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56231" lvl="4" marL="2286000" marR="0" rtl="0" algn="l">
              <a:lnSpc>
                <a:spcPct val="90000"/>
              </a:lnSpc>
              <a:spcBef>
                <a:spcPts val="561"/>
              </a:spcBef>
              <a:spcAft>
                <a:spcPts val="0"/>
              </a:spcAft>
              <a:buClr>
                <a:srgbClr val="5D5D61"/>
              </a:buClr>
              <a:buSzPts val="2010"/>
              <a:buFont typeface="Arial"/>
              <a:buChar char="•"/>
              <a:defRPr b="0" i="0" sz="2010" u="none" cap="none" strike="noStrik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5716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6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6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6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0" type="dt"/>
          </p:nvPr>
        </p:nvSpPr>
        <p:spPr>
          <a:xfrm>
            <a:off x="628795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3029090" y="4767293"/>
            <a:ext cx="30858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9"/>
              <a:buNone/>
              <a:defRPr b="0" i="0" sz="120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6458151" y="4767293"/>
            <a:ext cx="20571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6"/>
              <a:buFont typeface="Calibri"/>
              <a:buNone/>
              <a:defRPr b="0" i="0" sz="1206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46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/>
          <p:nvPr>
            <p:ph type="ctrTitle"/>
          </p:nvPr>
        </p:nvSpPr>
        <p:spPr>
          <a:xfrm>
            <a:off x="686229" y="847044"/>
            <a:ext cx="7772100" cy="2622600"/>
          </a:xfrm>
          <a:prstGeom prst="rect">
            <a:avLst/>
          </a:prstGeom>
          <a:noFill/>
          <a:ln>
            <a:noFill/>
          </a:ln>
        </p:spPr>
        <p:txBody>
          <a:bodyPr anchorCtr="0" anchor="b" bIns="15300" lIns="30625" spcFirstLastPara="1" rIns="30625" wrap="square" tIns="153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6733"/>
              <a:buFont typeface="Lato"/>
              <a:buNone/>
            </a:pPr>
            <a:r>
              <a:rPr lang="en-US" sz="4800"/>
              <a:t>Análise da </a:t>
            </a:r>
            <a:r>
              <a:rPr lang="en-US" sz="4800"/>
              <a:t>administração</a:t>
            </a:r>
            <a:r>
              <a:rPr lang="en-US" sz="4800"/>
              <a:t> da nutrição enteral em pacientes críticos: Um estudo retrospectivo</a:t>
            </a:r>
            <a:endParaRPr sz="4800"/>
          </a:p>
        </p:txBody>
      </p:sp>
      <p:sp>
        <p:nvSpPr>
          <p:cNvPr id="41" name="Google Shape;41;p1"/>
          <p:cNvSpPr txBox="1"/>
          <p:nvPr>
            <p:ph idx="1" type="subTitle"/>
          </p:nvPr>
        </p:nvSpPr>
        <p:spPr>
          <a:xfrm>
            <a:off x="1143159" y="3722011"/>
            <a:ext cx="68577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2680"/>
              <a:buNone/>
            </a:pPr>
            <a:r>
              <a:rPr b="1" lang="en-US" sz="1800"/>
              <a:t>Autores:</a:t>
            </a:r>
            <a:r>
              <a:rPr lang="en-US" sz="1800"/>
              <a:t> dos Santos, JD; da Silva, B A A; Ferreira, A d S</a:t>
            </a:r>
            <a:endParaRPr sz="18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2680"/>
              <a:buNone/>
            </a:pPr>
            <a:r>
              <a:rPr b="1" lang="en-US" sz="1800"/>
              <a:t>I</a:t>
            </a:r>
            <a:r>
              <a:rPr b="1" i="0" lang="en-US" sz="1800" u="none">
                <a:solidFill>
                  <a:srgbClr val="5D5D61"/>
                </a:solidFill>
              </a:rPr>
              <a:t>nstituição:</a:t>
            </a:r>
            <a:r>
              <a:rPr b="0" i="0" lang="en-US" sz="1800" u="none">
                <a:solidFill>
                  <a:srgbClr val="5D5D61"/>
                </a:solidFill>
                <a:latin typeface="Lato"/>
                <a:ea typeface="Lato"/>
                <a:cs typeface="Lato"/>
                <a:sym typeface="Lato"/>
              </a:rPr>
              <a:t> H</a:t>
            </a:r>
            <a:r>
              <a:rPr lang="en-US" sz="1800"/>
              <a:t>ospital Brasília - Unidade Águas Claras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3450"/>
              <a:buFont typeface="Lato"/>
              <a:buNone/>
            </a:pPr>
            <a:r>
              <a:rPr b="0" i="0" lang="en-US" sz="3000" u="non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rPr>
              <a:t>INTRODUÇÃO</a:t>
            </a:r>
            <a:endParaRPr sz="3000"/>
          </a:p>
        </p:txBody>
      </p:sp>
      <p:sp>
        <p:nvSpPr>
          <p:cNvPr id="47" name="Google Shape;47;p2"/>
          <p:cNvSpPr txBox="1"/>
          <p:nvPr>
            <p:ph idx="1" type="body"/>
          </p:nvPr>
        </p:nvSpPr>
        <p:spPr>
          <a:xfrm>
            <a:off x="628794" y="1094183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Pacientes internados em unidades de terapia intensiva (UTIs) enfrentam alterações endócrinas, metabólicas e imunológicas que aumentam suas demandas nutricionais;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Devido às adversidades do ambiente hospitalar é comum que o volume dietético prescrito não seja administrado adequadamente;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 má administração da dieta enteral pode contribuir para desfechos negativos ao paciente.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6901" lvl="0" marL="25685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3450"/>
              <a:buFont typeface="Lato"/>
              <a:buNone/>
            </a:pPr>
            <a:r>
              <a:rPr b="0" i="0" lang="en-US" sz="3000" u="non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rPr>
              <a:t>OBJETIVO</a:t>
            </a:r>
            <a:endParaRPr sz="3000"/>
          </a:p>
        </p:txBody>
      </p:sp>
      <p:sp>
        <p:nvSpPr>
          <p:cNvPr id="53" name="Google Shape;53;p3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/>
          <a:p>
            <a:pPr indent="0" lvl="0" marL="0" rtl="0" algn="ctr"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Avaliar se o percentual da dieta enteral prescrita foi efetivamente administrado em pacientes internados em uma unidade de terapia intensiva (UTI).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56901" lvl="0" marL="25685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3450"/>
              <a:buFont typeface="Lato"/>
              <a:buNone/>
            </a:pPr>
            <a:r>
              <a:rPr b="0" i="0" lang="en-US" sz="3000" u="non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rPr>
              <a:t>METODOLOGIA</a:t>
            </a:r>
            <a:endParaRPr sz="3000"/>
          </a:p>
        </p:txBody>
      </p:sp>
      <p:sp>
        <p:nvSpPr>
          <p:cNvPr id="59" name="Google Shape;59;p4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Tipo de estudo:</a:t>
            </a: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estudo transversal retrospectivo;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Coleta de dados: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prontuário eletrônico;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Período: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janeiro a dezembro de 2023;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Critérios de inclusão:</a:t>
            </a: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pacientes com risco nutricional (NRS, 2002), pacientes maiores de 18 anos e de ambos os sexos;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Critérios de exclusão: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pacientes com uso de dupla via alimentar, em uso exclusivo de dieta parenteral e dieta por via oral;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b="1"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Meta de adequação: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80% do volume infundido;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•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Registro dos motivos de não administração da dieta enteral.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56901" lvl="0" marL="25685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/>
          <p:nvPr>
            <p:ph type="title"/>
          </p:nvPr>
        </p:nvSpPr>
        <p:spPr>
          <a:xfrm>
            <a:off x="682937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3450"/>
              <a:buFont typeface="Lato"/>
              <a:buNone/>
            </a:pPr>
            <a:r>
              <a:rPr b="0" i="0" lang="en-US" sz="3000" u="non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rPr>
              <a:t>RESULTADOS</a:t>
            </a:r>
            <a:endParaRPr sz="3000"/>
          </a:p>
        </p:txBody>
      </p:sp>
      <p:pic>
        <p:nvPicPr>
          <p:cNvPr id="65" name="Google Shape;65;p5"/>
          <p:cNvPicPr preferRelativeResize="0"/>
          <p:nvPr/>
        </p:nvPicPr>
        <p:blipFill rotWithShape="1">
          <a:blip r:embed="rId3">
            <a:alphaModFix/>
          </a:blip>
          <a:srcRect b="-24751" l="0" r="0" t="0"/>
          <a:stretch/>
        </p:blipFill>
        <p:spPr>
          <a:xfrm>
            <a:off x="2578375" y="741725"/>
            <a:ext cx="4358176" cy="4345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8881" y="2967635"/>
            <a:ext cx="532869" cy="259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 txBox="1"/>
          <p:nvPr>
            <p:ph type="title"/>
          </p:nvPr>
        </p:nvSpPr>
        <p:spPr>
          <a:xfrm>
            <a:off x="628795" y="273734"/>
            <a:ext cx="7886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300" lIns="30625" spcFirstLastPara="1" rIns="30625" wrap="square" tIns="153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61A7"/>
              </a:buClr>
              <a:buSzPts val="3450"/>
              <a:buFont typeface="Lato"/>
              <a:buNone/>
            </a:pPr>
            <a:r>
              <a:rPr b="0" i="0" lang="en-US" sz="3000" u="none">
                <a:solidFill>
                  <a:srgbClr val="1B61A7"/>
                </a:solidFill>
                <a:latin typeface="Lato"/>
                <a:ea typeface="Lato"/>
                <a:cs typeface="Lato"/>
                <a:sym typeface="Lato"/>
              </a:rPr>
              <a:t>CONCLUSÃO</a:t>
            </a:r>
            <a:endParaRPr sz="3000"/>
          </a:p>
        </p:txBody>
      </p:sp>
      <p:sp>
        <p:nvSpPr>
          <p:cNvPr id="72" name="Google Shape;72;p6"/>
          <p:cNvSpPr txBox="1"/>
          <p:nvPr>
            <p:ph idx="1" type="body"/>
          </p:nvPr>
        </p:nvSpPr>
        <p:spPr>
          <a:xfrm>
            <a:off x="628795" y="892117"/>
            <a:ext cx="78864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300" lIns="30625" spcFirstLastPara="1" rIns="30625" wrap="square" tIns="15300">
            <a:noAutofit/>
          </a:bodyPr>
          <a:lstStyle/>
          <a:p>
            <a:pPr indent="-342900" lvl="0" marL="45720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Roboto"/>
              <a:buChar char="●"/>
            </a:pP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 número de pacientes que 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receberam</a:t>
            </a: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a dieta adequada é superior aos que não recebem, o que pode reduzir a chance de eventos adversos para essa população;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chemeClr val="dk1"/>
              </a:buClr>
              <a:buSzPts val="368"/>
              <a:buFont typeface="Arial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jus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Roboto"/>
              <a:buChar char="●"/>
            </a:pPr>
            <a:r>
              <a:rPr lang="en-US" sz="1800">
                <a:solidFill>
                  <a:srgbClr val="33333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Contudo, observa-se a importância de treinamentos e sensibilização da equipe a fim de evitar a ingesta inadequada e garantir a ingestão calórica efetiva nos pacientes na Unidade de Terapia Intensiva.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56901" lvl="0" marL="25685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61"/>
              </a:buClr>
              <a:buSzPts val="3149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Office Them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2017-06-08T14:50:00Z</dcterms:created>
  <dc:creator>Thiago Tiee</dc:creator>
</cp:coreProperties>
</file>