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Medium" panose="00000600000000000000" pitchFamily="2" charset="0"/>
      <p:regular r:id="rId22"/>
      <p:bold r:id="rId23"/>
      <p:italic r:id="rId24"/>
      <p:boldItalic r:id="rId25"/>
    </p:embeddedFont>
    <p:embeddedFont>
      <p:font typeface="Montserrat SemiBold" panose="00000700000000000000" pitchFamily="2" charset="0"/>
      <p:regular r:id="rId26"/>
      <p:bold r:id="rId27"/>
      <p:italic r:id="rId28"/>
      <p:boldItalic r:id="rId29"/>
    </p:embeddedFont>
    <p:embeddedFont>
      <p:font typeface="Nunito Medium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747775"/>
          </p15:clr>
        </p15:guide>
        <p15:guide id="2" pos="576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hais Peixoto - Criação Febrasgo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0" autoAdjust="0"/>
    <p:restoredTop sz="93557" autoAdjust="0"/>
  </p:normalViewPr>
  <p:slideViewPr>
    <p:cSldViewPr snapToGrid="0">
      <p:cViewPr varScale="1">
        <p:scale>
          <a:sx n="42" d="100"/>
          <a:sy n="42" d="100"/>
        </p:scale>
        <p:origin x="960" y="4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d77321ce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d77321ce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d77321ce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d77321ce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*Por favor, cite aqui os seus conflitos de interesse.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Respeite o espaço reservado para o texto no slide.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Certifique-se de que os textos não estejam colados às margens, sempre respeitando os limites.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5d77321ce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5d77321ce3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pt-BR" sz="1100" b="0" i="0" dirty="0">
                <a:solidFill>
                  <a:srgbClr val="172B4D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Caso não tenha conflitos, por favor, mantenha este slide informando que não há conflitos a declarar.</a:t>
            </a:r>
          </a:p>
          <a:p>
            <a:pPr marL="158750" indent="0" algn="ctr">
              <a:buNone/>
            </a:pPr>
            <a:r>
              <a:rPr lang="pt-BR" sz="1100" b="1" i="1" dirty="0">
                <a:solidFill>
                  <a:srgbClr val="172B4D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*De acordo com a RDC 96/2008 da ANVISA.</a:t>
            </a:r>
            <a:endParaRPr lang="pt-BR" sz="1100" b="0" i="0" dirty="0">
              <a:solidFill>
                <a:srgbClr val="172B4D"/>
              </a:solidFill>
              <a:effectLst/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5d77321ce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5d77321ce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*Utilize este slide sempre que for falar de um novo capítulo da aula.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5d77321ce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5d77321ce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d77321ce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d77321ce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5d77321ce3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5d77321ce3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d77321ce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5d77321ce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5d77321ce3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5d77321ce3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5da97064d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5da97064d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d77321ce3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5d77321ce3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da97064dc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5da97064dc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d77321ce3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5d77321ce3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d77321ce3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5d77321ce3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799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7875" y="2514600"/>
            <a:ext cx="11734800" cy="5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4">
            <a:alphaModFix/>
          </a:blip>
          <a:srcRect l="75996" r="6292"/>
          <a:stretch/>
        </p:blipFill>
        <p:spPr>
          <a:xfrm flipH="1">
            <a:off x="1" y="-75"/>
            <a:ext cx="3238848" cy="1028717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1446550" y="3849675"/>
            <a:ext cx="65952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da aula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1548600" y="8172550"/>
            <a:ext cx="65952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Nome Sobrenome</a:t>
            </a:r>
            <a:endParaRPr sz="270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CRM | UF</a:t>
            </a:r>
            <a:endParaRPr sz="270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2168150" y="2500350"/>
            <a:ext cx="1228445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Declaração de Conflito de interesse</a:t>
            </a:r>
            <a:endParaRPr sz="4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2168150" y="3540750"/>
            <a:ext cx="12215400" cy="42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acordo com a Norma 1595/2000 do Conselho Federal de Medicina e a Resolução RDC 102/2000 da Agência de Vigilância Sanitária, declaro que recebo patrocínio das seguintes empresas e instituições para atividades de pesquisas clínicas, congressos e palestras: XXXXXX</a:t>
            </a:r>
            <a:endParaRPr sz="2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270200" y="6746250"/>
            <a:ext cx="67965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Nome Sobrenome</a:t>
            </a:r>
            <a:endParaRPr sz="2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CRM:</a:t>
            </a:r>
            <a:endParaRPr sz="2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l="8214" r="73093"/>
          <a:stretch/>
        </p:blipFill>
        <p:spPr>
          <a:xfrm>
            <a:off x="-1" y="0"/>
            <a:ext cx="3418176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l="75996" r="8521"/>
          <a:stretch/>
        </p:blipFill>
        <p:spPr>
          <a:xfrm>
            <a:off x="15456775" y="-75"/>
            <a:ext cx="2831227" cy="1028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41725" y="9067349"/>
            <a:ext cx="1715799" cy="76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l="8214" r="73093"/>
          <a:stretch/>
        </p:blipFill>
        <p:spPr>
          <a:xfrm>
            <a:off x="-1" y="0"/>
            <a:ext cx="3418176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2168150" y="3389750"/>
            <a:ext cx="11730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Declaração de conflito de interesses*</a:t>
            </a:r>
            <a:endParaRPr sz="4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2168150" y="4430150"/>
            <a:ext cx="122154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Não há conflitos a declarar.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*De acordo com a RDC 96/2008 da ANVISA.</a:t>
            </a:r>
            <a:endParaRPr sz="2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l="75996" r="8521"/>
          <a:stretch/>
        </p:blipFill>
        <p:spPr>
          <a:xfrm>
            <a:off x="15456775" y="-75"/>
            <a:ext cx="2831227" cy="1028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41725" y="9067349"/>
            <a:ext cx="1715799" cy="76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1446549" y="3918299"/>
            <a:ext cx="15639183" cy="3312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Subtítulo da aula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Utilize este slide sempre que for falar de um novo capítulo da aula</a:t>
            </a:r>
          </a:p>
        </p:txBody>
      </p:sp>
      <p:sp>
        <p:nvSpPr>
          <p:cNvPr id="89" name="Google Shape;89;p17"/>
          <p:cNvSpPr txBox="1"/>
          <p:nvPr/>
        </p:nvSpPr>
        <p:spPr>
          <a:xfrm>
            <a:off x="1548600" y="8172550"/>
            <a:ext cx="65952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Nome Sobrenome</a:t>
            </a:r>
            <a:endParaRPr sz="270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14336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CRM | UF</a:t>
            </a:r>
            <a:endParaRPr sz="2700">
              <a:solidFill>
                <a:srgbClr val="14336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4">
            <a:alphaModFix/>
          </a:blip>
          <a:srcRect l="89674" t="43468" b="30279"/>
          <a:stretch/>
        </p:blipFill>
        <p:spPr>
          <a:xfrm>
            <a:off x="0" y="0"/>
            <a:ext cx="2357549" cy="2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5">
            <a:alphaModFix/>
          </a:blip>
          <a:srcRect r="73094" b="26367"/>
          <a:stretch/>
        </p:blipFill>
        <p:spPr>
          <a:xfrm flipH="1">
            <a:off x="13367698" y="0"/>
            <a:ext cx="4920302" cy="757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9144000" y="2691750"/>
            <a:ext cx="79713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9246050" y="4101525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127725" y="1114300"/>
            <a:ext cx="5873400" cy="7686000"/>
          </a:xfrm>
          <a:prstGeom prst="roundRect">
            <a:avLst>
              <a:gd name="adj" fmla="val 0"/>
            </a:avLst>
          </a:prstGeom>
          <a:solidFill>
            <a:srgbClr val="1433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1127725" y="4530900"/>
            <a:ext cx="58734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/>
          <p:nvPr/>
        </p:nvSpPr>
        <p:spPr>
          <a:xfrm>
            <a:off x="0" y="0"/>
            <a:ext cx="9481500" cy="10287000"/>
          </a:xfrm>
          <a:prstGeom prst="rect">
            <a:avLst/>
          </a:prstGeom>
          <a:solidFill>
            <a:srgbClr val="14336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1172700" y="3029813"/>
            <a:ext cx="79713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1274750" y="4439588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10673700" y="3574563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/>
          <p:nvPr/>
        </p:nvSpPr>
        <p:spPr>
          <a:xfrm>
            <a:off x="9988300" y="0"/>
            <a:ext cx="8299800" cy="5143500"/>
          </a:xfrm>
          <a:prstGeom prst="rect">
            <a:avLst/>
          </a:prstGeom>
          <a:solidFill>
            <a:srgbClr val="14336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1271525" y="3130513"/>
            <a:ext cx="79713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1373575" y="4540288"/>
            <a:ext cx="6543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11364400" y="2363100"/>
            <a:ext cx="58734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9" name="Google Shape;119;p20"/>
          <p:cNvSpPr/>
          <p:nvPr/>
        </p:nvSpPr>
        <p:spPr>
          <a:xfrm>
            <a:off x="9988300" y="5143500"/>
            <a:ext cx="8299800" cy="5143500"/>
          </a:xfrm>
          <a:prstGeom prst="rect">
            <a:avLst/>
          </a:prstGeom>
          <a:solidFill>
            <a:srgbClr val="14336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11201500" y="7447800"/>
            <a:ext cx="58734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l="4513" t="78554" r="73095"/>
          <a:stretch/>
        </p:blipFill>
        <p:spPr>
          <a:xfrm>
            <a:off x="0" y="8080900"/>
            <a:ext cx="4094549" cy="220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75" y="3981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/>
        </p:nvSpPr>
        <p:spPr>
          <a:xfrm>
            <a:off x="820450" y="3918300"/>
            <a:ext cx="3831300" cy="22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do slide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21"/>
          <p:cNvSpPr txBox="1"/>
          <p:nvPr/>
        </p:nvSpPr>
        <p:spPr>
          <a:xfrm>
            <a:off x="12149250" y="3373200"/>
            <a:ext cx="5508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5423750" y="1198200"/>
            <a:ext cx="5873400" cy="7635600"/>
          </a:xfrm>
          <a:prstGeom prst="roundRect">
            <a:avLst>
              <a:gd name="adj" fmla="val 0"/>
            </a:avLst>
          </a:prstGeom>
          <a:solidFill>
            <a:srgbClr val="1433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1"/>
          <p:cNvSpPr txBox="1"/>
          <p:nvPr/>
        </p:nvSpPr>
        <p:spPr>
          <a:xfrm>
            <a:off x="5423750" y="4666800"/>
            <a:ext cx="58734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Espaço para imagem</a:t>
            </a:r>
            <a:endParaRPr sz="1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1" name="Google Shape;131;p21"/>
          <p:cNvPicPr preferRelativeResize="0"/>
          <p:nvPr/>
        </p:nvPicPr>
        <p:blipFill rotWithShape="1">
          <a:blip r:embed="rId4">
            <a:alphaModFix/>
          </a:blip>
          <a:srcRect l="89674" t="43468" b="30279"/>
          <a:stretch/>
        </p:blipFill>
        <p:spPr>
          <a:xfrm flipH="1">
            <a:off x="16436174" y="0"/>
            <a:ext cx="1851825" cy="21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/>
        </p:nvSpPr>
        <p:spPr>
          <a:xfrm>
            <a:off x="5957550" y="3121413"/>
            <a:ext cx="673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4435350" y="4531188"/>
            <a:ext cx="9417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rgbClr val="14336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 as imagens.</a:t>
            </a:r>
            <a:endParaRPr sz="2600">
              <a:solidFill>
                <a:srgbClr val="14336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9" name="Google Shape;139;p22"/>
          <p:cNvPicPr preferRelativeResize="0"/>
          <p:nvPr/>
        </p:nvPicPr>
        <p:blipFill rotWithShape="1">
          <a:blip r:embed="rId4">
            <a:alphaModFix/>
          </a:blip>
          <a:srcRect l="75995" r="4293" b="48027"/>
          <a:stretch/>
        </p:blipFill>
        <p:spPr>
          <a:xfrm flipH="1">
            <a:off x="-2" y="0"/>
            <a:ext cx="3604627" cy="53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/>
        </p:nvSpPr>
        <p:spPr>
          <a:xfrm>
            <a:off x="5957550" y="3121413"/>
            <a:ext cx="673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4435350" y="4531188"/>
            <a:ext cx="94173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Este é o espaço reservado para o conteúdo de texto da aula.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Certifique-se de que os textos não estejam colados às margens, sempre respeitando os limites e não sobrepondo</a:t>
            </a:r>
            <a:endParaRPr sz="2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as imagens.</a:t>
            </a:r>
            <a:endParaRPr sz="2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l="75995" r="8565" b="48027"/>
          <a:stretch/>
        </p:blipFill>
        <p:spPr>
          <a:xfrm flipH="1">
            <a:off x="-1" y="0"/>
            <a:ext cx="2823326" cy="53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94125" y="9067349"/>
            <a:ext cx="1715799" cy="76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/>
        </p:nvSpPr>
        <p:spPr>
          <a:xfrm>
            <a:off x="4201575" y="4530900"/>
            <a:ext cx="1111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Espaço para gráficos</a:t>
            </a:r>
            <a:endParaRPr sz="69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62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/>
        </p:nvSpPr>
        <p:spPr>
          <a:xfrm>
            <a:off x="4201575" y="4530900"/>
            <a:ext cx="11112600" cy="12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9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Espaço para gráficos</a:t>
            </a:r>
            <a:endParaRPr sz="6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4125" y="9067349"/>
            <a:ext cx="1715799" cy="76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/>
        </p:nvSpPr>
        <p:spPr>
          <a:xfrm>
            <a:off x="0" y="2483600"/>
            <a:ext cx="18288000" cy="17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0" b="1" dirty="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Obrigado(a)!</a:t>
            </a:r>
            <a:endParaRPr sz="11000" b="1" dirty="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26"/>
          <p:cNvPicPr preferRelativeResize="0"/>
          <p:nvPr/>
        </p:nvPicPr>
        <p:blipFill rotWithShape="1">
          <a:blip r:embed="rId4">
            <a:alphaModFix/>
          </a:blip>
          <a:srcRect r="74746"/>
          <a:stretch/>
        </p:blipFill>
        <p:spPr>
          <a:xfrm>
            <a:off x="0" y="0"/>
            <a:ext cx="4618248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2525" y="5865500"/>
            <a:ext cx="4002950" cy="179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/>
          <p:nvPr/>
        </p:nvSpPr>
        <p:spPr>
          <a:xfrm>
            <a:off x="0" y="4451450"/>
            <a:ext cx="18288000" cy="17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(e-mail do autor | opcional)</a:t>
            </a:r>
            <a:endParaRPr sz="3300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" name="Google Shape;169;p26"/>
          <p:cNvPicPr preferRelativeResize="0"/>
          <p:nvPr/>
        </p:nvPicPr>
        <p:blipFill rotWithShape="1">
          <a:blip r:embed="rId4">
            <a:alphaModFix/>
          </a:blip>
          <a:srcRect l="76914"/>
          <a:stretch/>
        </p:blipFill>
        <p:spPr>
          <a:xfrm>
            <a:off x="14066173" y="0"/>
            <a:ext cx="4221826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/>
        </p:nvSpPr>
        <p:spPr>
          <a:xfrm>
            <a:off x="3350" y="2406450"/>
            <a:ext cx="18288000" cy="20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O conteúdo é de responsabilidade do autor </a:t>
            </a:r>
            <a:endParaRPr sz="28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e não expressa a opinião do Federação Brasileira das Associações </a:t>
            </a:r>
            <a:endParaRPr sz="28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800" b="1">
                <a:solidFill>
                  <a:srgbClr val="143362"/>
                </a:solidFill>
                <a:latin typeface="Montserrat"/>
                <a:ea typeface="Montserrat"/>
                <a:cs typeface="Montserrat"/>
                <a:sym typeface="Montserrat"/>
              </a:rPr>
              <a:t>de Ginecologia e Obstetrícia - FEBRASGO.</a:t>
            </a:r>
            <a:endParaRPr sz="1800" b="1">
              <a:solidFill>
                <a:srgbClr val="1433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3879850" y="6098350"/>
            <a:ext cx="10605900" cy="23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100">
                <a:solidFill>
                  <a:srgbClr val="143362"/>
                </a:solidFill>
                <a:latin typeface="Nunito Medium"/>
                <a:ea typeface="Nunito Medium"/>
                <a:cs typeface="Nunito Medium"/>
                <a:sym typeface="Nunito Medium"/>
              </a:rPr>
              <a:t>[este texto deve ser usado se aplicável:]</a:t>
            </a:r>
            <a:endParaRPr sz="1100">
              <a:solidFill>
                <a:srgbClr val="143362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100" i="1">
                <a:solidFill>
                  <a:srgbClr val="143362"/>
                </a:solidFill>
                <a:latin typeface="Nunito Medium"/>
                <a:ea typeface="Nunito Medium"/>
                <a:cs typeface="Nunito Medium"/>
                <a:sym typeface="Nunito Medium"/>
              </a:rPr>
              <a:t>Material de distribuição exclusiva para profissionais qualificados para prescrever ou dispensar medicamentos. Proibida a reprodução ou compartilhamento desse conteúdo com terceiros.</a:t>
            </a:r>
            <a:endParaRPr sz="1100">
              <a:solidFill>
                <a:srgbClr val="143362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143362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5500" y="9066700"/>
            <a:ext cx="1715800" cy="76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526</Words>
  <Application>Microsoft Office PowerPoint</Application>
  <PresentationFormat>Personalizar</PresentationFormat>
  <Paragraphs>65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Montserrat</vt:lpstr>
      <vt:lpstr>Nunito Medium</vt:lpstr>
      <vt:lpstr>Montserrat SemiBold</vt:lpstr>
      <vt:lpstr>Arial</vt:lpstr>
      <vt:lpstr>Montserrat Medium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Marketing - Adriana</dc:creator>
  <cp:lastModifiedBy>Marketing</cp:lastModifiedBy>
  <cp:revision>2</cp:revision>
  <dcterms:modified xsi:type="dcterms:W3CDTF">2023-08-02T19:30:13Z</dcterms:modified>
</cp:coreProperties>
</file>