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71" r:id="rId3"/>
    <p:sldId id="258" r:id="rId4"/>
    <p:sldId id="259" r:id="rId5"/>
    <p:sldId id="272" r:id="rId6"/>
    <p:sldId id="273" r:id="rId7"/>
    <p:sldId id="262" r:id="rId8"/>
    <p:sldId id="263" r:id="rId9"/>
    <p:sldId id="275" r:id="rId10"/>
    <p:sldId id="276" r:id="rId11"/>
    <p:sldId id="266" r:id="rId12"/>
    <p:sldId id="267" r:id="rId13"/>
    <p:sldId id="268" r:id="rId14"/>
    <p:sldId id="277" r:id="rId15"/>
    <p:sldId id="270" r:id="rId16"/>
  </p:sldIdLst>
  <p:sldSz cx="18288000" cy="10287000"/>
  <p:notesSz cx="6858000" cy="9144000"/>
  <p:embeddedFontLst>
    <p:embeddedFont>
      <p:font typeface="Montserrat" pitchFamily="2" charset="0"/>
      <p:regular r:id="rId18"/>
      <p:bold r:id="rId19"/>
      <p:italic r:id="rId20"/>
      <p:boldItalic r:id="rId21"/>
    </p:embeddedFont>
    <p:embeddedFont>
      <p:font typeface="Montserrat Medium" pitchFamily="2" charset="0"/>
      <p:regular r:id="rId22"/>
      <p:bold r:id="rId23"/>
      <p:italic r:id="rId24"/>
      <p:boldItalic r:id="rId25"/>
    </p:embeddedFont>
    <p:embeddedFont>
      <p:font typeface="Montserrat SemiBold" pitchFamily="2" charset="0"/>
      <p:regular r:id="rId26"/>
      <p:bold r:id="rId27"/>
      <p:italic r:id="rId28"/>
      <p:boldItalic r:id="rId29"/>
    </p:embeddedFont>
    <p:embeddedFont>
      <p:font typeface="Nunito Medium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747775"/>
          </p15:clr>
        </p15:guide>
        <p15:guide id="2" pos="576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ais Peixoto - Criação Febrasgo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0" autoAdjust="0"/>
    <p:restoredTop sz="93557" autoAdjust="0"/>
  </p:normalViewPr>
  <p:slideViewPr>
    <p:cSldViewPr snapToGrid="0">
      <p:cViewPr varScale="1">
        <p:scale>
          <a:sx n="103" d="100"/>
          <a:sy n="103" d="100"/>
        </p:scale>
        <p:origin x="860" y="84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6361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d77321ce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d77321ce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*Por favor, cite aqui os seus conflitos de interesse.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Respeite o espaço reservado para o texto no slide.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Certifique-se de que os textos não estejam colados às margens, sempre respeitando os limites.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d77321ce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d77321ce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pt-BR" sz="1100" b="0" i="0" dirty="0">
                <a:solidFill>
                  <a:srgbClr val="172B4D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Caso não tenha conflitos, por favor, mantenha este slide informando que não há conflitos a declarar.</a:t>
            </a:r>
          </a:p>
          <a:p>
            <a:pPr marL="158750" indent="0" algn="ctr">
              <a:buNone/>
            </a:pPr>
            <a:r>
              <a:rPr lang="pt-BR" sz="1100" b="1" i="1" dirty="0">
                <a:solidFill>
                  <a:srgbClr val="172B4D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*De acordo com a RDC 96/2008 da ANVISA.</a:t>
            </a:r>
            <a:endParaRPr lang="pt-BR" sz="1100" b="0" i="0" dirty="0">
              <a:solidFill>
                <a:srgbClr val="172B4D"/>
              </a:solidFill>
              <a:effectLst/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4969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3767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d77321ce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d77321ce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d77321ce3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d77321ce3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5839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493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da97064d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5da97064d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d77321ce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5d77321ce3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da97064dc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da97064dc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8180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d77321ce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d77321ce3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B588486-B4A1-3A5F-D017-90123CF94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910" y="1694703"/>
            <a:ext cx="13048180" cy="68975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326"/>
          <a:stretch/>
        </p:blipFill>
        <p:spPr>
          <a:xfrm>
            <a:off x="0" y="0"/>
            <a:ext cx="3780890" cy="10287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09B812C-D384-9EA6-B5F2-64771C804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A7BE5287-F636-6239-5028-E5B5BEE57448}"/>
              </a:ext>
            </a:extLst>
          </p:cNvPr>
          <p:cNvSpPr txBox="1"/>
          <p:nvPr/>
        </p:nvSpPr>
        <p:spPr>
          <a:xfrm>
            <a:off x="1446550" y="3849675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da aula</a:t>
            </a:r>
            <a:endParaRPr sz="69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62;p14">
            <a:extLst>
              <a:ext uri="{FF2B5EF4-FFF2-40B4-BE49-F238E27FC236}">
                <a16:creationId xmlns:a16="http://schemas.microsoft.com/office/drawing/2014/main" id="{6881F945-5B51-9C17-A88E-6B98B7908088}"/>
              </a:ext>
            </a:extLst>
          </p:cNvPr>
          <p:cNvSpPr txBox="1"/>
          <p:nvPr/>
        </p:nvSpPr>
        <p:spPr>
          <a:xfrm>
            <a:off x="1548600" y="8172550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dirty="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Nome Sobrenome</a:t>
            </a:r>
            <a:endParaRPr sz="2700" dirty="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dirty="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CRM | UF</a:t>
            </a:r>
            <a:endParaRPr sz="2700" dirty="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33890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2168150" y="2500350"/>
            <a:ext cx="1228445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Declaração de Conflito de interesse</a:t>
            </a:r>
            <a:endParaRPr sz="4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2168150" y="3540750"/>
            <a:ext cx="12215400" cy="4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acordo com a Norma 1595/2000 do Conselho Federal de Medicina e a Resolução RDC 102/2000 da Agência de Vigilância Sanitária, declaro que recebo patrocínio das seguintes empresas e instituições para atividades de pesquisas clínicas, congressos e palestras: XXXXXX</a:t>
            </a:r>
            <a:endParaRPr sz="2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270200" y="6746250"/>
            <a:ext cx="67965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Nome Sobrenome</a:t>
            </a:r>
            <a:endParaRPr sz="2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CRM:</a:t>
            </a:r>
            <a:endParaRPr sz="2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1FBE5CA-D236-FAE6-B151-FB8B377DD3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19" r="1"/>
          <a:stretch/>
        </p:blipFill>
        <p:spPr>
          <a:xfrm>
            <a:off x="15438637" y="0"/>
            <a:ext cx="2849363" cy="10287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6D522892-9429-DAEE-1CC0-E312DDA7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89108" y="443990"/>
            <a:ext cx="2755446" cy="9652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2168150" y="3389750"/>
            <a:ext cx="11730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Declaração de conflito de interesses*</a:t>
            </a:r>
            <a:endParaRPr sz="4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168150" y="4430150"/>
            <a:ext cx="122154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Não há conflitos a declarar.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*De acordo com a RDC 96/2008 da ANVISA.</a:t>
            </a:r>
            <a:endParaRPr sz="2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A32835B-9CA8-A4E6-BE2B-1329E4B160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19" r="1"/>
          <a:stretch/>
        </p:blipFill>
        <p:spPr>
          <a:xfrm>
            <a:off x="15438637" y="0"/>
            <a:ext cx="2849363" cy="10287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79B25AD1-A9EA-550F-9FAA-FB57A2BB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89108" y="443990"/>
            <a:ext cx="2755446" cy="9652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1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09B812C-D384-9EA6-B5F2-64771C804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  <p:sp>
        <p:nvSpPr>
          <p:cNvPr id="2" name="Google Shape;88;p17">
            <a:extLst>
              <a:ext uri="{FF2B5EF4-FFF2-40B4-BE49-F238E27FC236}">
                <a16:creationId xmlns:a16="http://schemas.microsoft.com/office/drawing/2014/main" id="{AC14A005-A641-10B6-5962-9F266E049A29}"/>
              </a:ext>
            </a:extLst>
          </p:cNvPr>
          <p:cNvSpPr txBox="1"/>
          <p:nvPr/>
        </p:nvSpPr>
        <p:spPr>
          <a:xfrm>
            <a:off x="1446549" y="3918299"/>
            <a:ext cx="15639183" cy="3312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Subtítulo da aula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Utilize este slide sempre que for falar de um novo capítulo da aula</a:t>
            </a:r>
          </a:p>
        </p:txBody>
      </p:sp>
      <p:sp>
        <p:nvSpPr>
          <p:cNvPr id="3" name="Google Shape;89;p17">
            <a:extLst>
              <a:ext uri="{FF2B5EF4-FFF2-40B4-BE49-F238E27FC236}">
                <a16:creationId xmlns:a16="http://schemas.microsoft.com/office/drawing/2014/main" id="{AB9F6E53-DC55-51B5-1A7D-2C0A6039DD21}"/>
              </a:ext>
            </a:extLst>
          </p:cNvPr>
          <p:cNvSpPr txBox="1"/>
          <p:nvPr/>
        </p:nvSpPr>
        <p:spPr>
          <a:xfrm>
            <a:off x="1548600" y="8172550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dirty="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Nome Sobrenome</a:t>
            </a:r>
            <a:endParaRPr sz="2700" dirty="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dirty="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CRM | UF</a:t>
            </a:r>
            <a:endParaRPr sz="2700" dirty="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8589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09B812C-D384-9EA6-B5F2-64771C804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  <p:sp>
        <p:nvSpPr>
          <p:cNvPr id="4" name="Google Shape;97;p18">
            <a:extLst>
              <a:ext uri="{FF2B5EF4-FFF2-40B4-BE49-F238E27FC236}">
                <a16:creationId xmlns:a16="http://schemas.microsoft.com/office/drawing/2014/main" id="{687DDD64-06E3-9E8B-EF00-E4E5B8C02BC2}"/>
              </a:ext>
            </a:extLst>
          </p:cNvPr>
          <p:cNvSpPr txBox="1"/>
          <p:nvPr/>
        </p:nvSpPr>
        <p:spPr>
          <a:xfrm>
            <a:off x="9144000" y="2691750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98;p18">
            <a:extLst>
              <a:ext uri="{FF2B5EF4-FFF2-40B4-BE49-F238E27FC236}">
                <a16:creationId xmlns:a16="http://schemas.microsoft.com/office/drawing/2014/main" id="{B77D715E-97F0-5F84-2CB4-9BD6383BA308}"/>
              </a:ext>
            </a:extLst>
          </p:cNvPr>
          <p:cNvSpPr txBox="1"/>
          <p:nvPr/>
        </p:nvSpPr>
        <p:spPr>
          <a:xfrm>
            <a:off x="9246050" y="4101525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" name="Google Shape;99;p18">
            <a:extLst>
              <a:ext uri="{FF2B5EF4-FFF2-40B4-BE49-F238E27FC236}">
                <a16:creationId xmlns:a16="http://schemas.microsoft.com/office/drawing/2014/main" id="{6794A539-20A8-A20B-E9B5-D04440151D7D}"/>
              </a:ext>
            </a:extLst>
          </p:cNvPr>
          <p:cNvSpPr/>
          <p:nvPr/>
        </p:nvSpPr>
        <p:spPr>
          <a:xfrm>
            <a:off x="1127725" y="1114300"/>
            <a:ext cx="5873400" cy="7686000"/>
          </a:xfrm>
          <a:prstGeom prst="roundRect">
            <a:avLst>
              <a:gd name="adj" fmla="val 0"/>
            </a:avLst>
          </a:prstGeom>
          <a:solidFill>
            <a:srgbClr val="1433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00;p18">
            <a:extLst>
              <a:ext uri="{FF2B5EF4-FFF2-40B4-BE49-F238E27FC236}">
                <a16:creationId xmlns:a16="http://schemas.microsoft.com/office/drawing/2014/main" id="{30C60960-4977-681C-2C88-6736DAC2221A}"/>
              </a:ext>
            </a:extLst>
          </p:cNvPr>
          <p:cNvSpPr txBox="1"/>
          <p:nvPr/>
        </p:nvSpPr>
        <p:spPr>
          <a:xfrm>
            <a:off x="1127725" y="4530900"/>
            <a:ext cx="58734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8742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/>
          <p:nvPr/>
        </p:nvSpPr>
        <p:spPr>
          <a:xfrm>
            <a:off x="0" y="0"/>
            <a:ext cx="9481500" cy="102870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1172700" y="3029813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274750" y="4439588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10673700" y="3574563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273895-3890-2875-FA54-E5DC28F08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/>
          <p:nvPr/>
        </p:nvSpPr>
        <p:spPr>
          <a:xfrm>
            <a:off x="9988300" y="0"/>
            <a:ext cx="8299800" cy="51435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1271525" y="3130513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1373575" y="4540288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11364400" y="2363100"/>
            <a:ext cx="58734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9" name="Google Shape;119;p20"/>
          <p:cNvSpPr/>
          <p:nvPr/>
        </p:nvSpPr>
        <p:spPr>
          <a:xfrm>
            <a:off x="9988300" y="5143500"/>
            <a:ext cx="8299800" cy="51435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11201500" y="7447800"/>
            <a:ext cx="5873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903CE14-1CA3-F751-DA5D-D9B562CEE2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82184"/>
          <a:stretch/>
        </p:blipFill>
        <p:spPr>
          <a:xfrm>
            <a:off x="0" y="0"/>
            <a:ext cx="3258105" cy="10287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8F07AA-E127-3368-FAB7-02384EE32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27" y="8875577"/>
            <a:ext cx="2849363" cy="10685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1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09B812C-D384-9EA6-B5F2-64771C804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  <p:sp>
        <p:nvSpPr>
          <p:cNvPr id="4" name="Google Shape;127;p21">
            <a:extLst>
              <a:ext uri="{FF2B5EF4-FFF2-40B4-BE49-F238E27FC236}">
                <a16:creationId xmlns:a16="http://schemas.microsoft.com/office/drawing/2014/main" id="{7B8F1042-4979-F8CA-B497-96A3540D37B3}"/>
              </a:ext>
            </a:extLst>
          </p:cNvPr>
          <p:cNvSpPr txBox="1"/>
          <p:nvPr/>
        </p:nvSpPr>
        <p:spPr>
          <a:xfrm>
            <a:off x="820450" y="3918300"/>
            <a:ext cx="3831300" cy="22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</a:t>
            </a:r>
            <a:endParaRPr sz="69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do slide</a:t>
            </a:r>
            <a:endParaRPr sz="69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128;p21">
            <a:extLst>
              <a:ext uri="{FF2B5EF4-FFF2-40B4-BE49-F238E27FC236}">
                <a16:creationId xmlns:a16="http://schemas.microsoft.com/office/drawing/2014/main" id="{CE9A3B47-4923-47C2-4560-3791D84BC9DB}"/>
              </a:ext>
            </a:extLst>
          </p:cNvPr>
          <p:cNvSpPr txBox="1"/>
          <p:nvPr/>
        </p:nvSpPr>
        <p:spPr>
          <a:xfrm>
            <a:off x="12149250" y="3373200"/>
            <a:ext cx="5508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" name="Google Shape;129;p21">
            <a:extLst>
              <a:ext uri="{FF2B5EF4-FFF2-40B4-BE49-F238E27FC236}">
                <a16:creationId xmlns:a16="http://schemas.microsoft.com/office/drawing/2014/main" id="{FBB6B333-B13D-E7E8-3C0D-9645787CA816}"/>
              </a:ext>
            </a:extLst>
          </p:cNvPr>
          <p:cNvSpPr/>
          <p:nvPr/>
        </p:nvSpPr>
        <p:spPr>
          <a:xfrm>
            <a:off x="5423750" y="1198200"/>
            <a:ext cx="5873400" cy="7635600"/>
          </a:xfrm>
          <a:prstGeom prst="roundRect">
            <a:avLst>
              <a:gd name="adj" fmla="val 0"/>
            </a:avLst>
          </a:prstGeom>
          <a:solidFill>
            <a:srgbClr val="1433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30;p21">
            <a:extLst>
              <a:ext uri="{FF2B5EF4-FFF2-40B4-BE49-F238E27FC236}">
                <a16:creationId xmlns:a16="http://schemas.microsoft.com/office/drawing/2014/main" id="{C07CAC55-79EC-6424-C456-942FBD08D70A}"/>
              </a:ext>
            </a:extLst>
          </p:cNvPr>
          <p:cNvSpPr txBox="1"/>
          <p:nvPr/>
        </p:nvSpPr>
        <p:spPr>
          <a:xfrm>
            <a:off x="5423750" y="4666800"/>
            <a:ext cx="58734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74393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326"/>
          <a:stretch/>
        </p:blipFill>
        <p:spPr>
          <a:xfrm>
            <a:off x="0" y="0"/>
            <a:ext cx="3780890" cy="10287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09B812C-D384-9EA6-B5F2-64771C804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  <p:sp>
        <p:nvSpPr>
          <p:cNvPr id="2" name="Google Shape;137;p22">
            <a:extLst>
              <a:ext uri="{FF2B5EF4-FFF2-40B4-BE49-F238E27FC236}">
                <a16:creationId xmlns:a16="http://schemas.microsoft.com/office/drawing/2014/main" id="{4149B7CA-B7EE-4396-466B-3B852547BC45}"/>
              </a:ext>
            </a:extLst>
          </p:cNvPr>
          <p:cNvSpPr txBox="1"/>
          <p:nvPr/>
        </p:nvSpPr>
        <p:spPr>
          <a:xfrm>
            <a:off x="5957550" y="3121413"/>
            <a:ext cx="673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38;p22">
            <a:extLst>
              <a:ext uri="{FF2B5EF4-FFF2-40B4-BE49-F238E27FC236}">
                <a16:creationId xmlns:a16="http://schemas.microsoft.com/office/drawing/2014/main" id="{214EEC0B-A029-9FF9-0941-67B636DCAE44}"/>
              </a:ext>
            </a:extLst>
          </p:cNvPr>
          <p:cNvSpPr txBox="1"/>
          <p:nvPr/>
        </p:nvSpPr>
        <p:spPr>
          <a:xfrm>
            <a:off x="4435350" y="4531188"/>
            <a:ext cx="9417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4947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/>
        </p:nvSpPr>
        <p:spPr>
          <a:xfrm>
            <a:off x="5957550" y="3121413"/>
            <a:ext cx="673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4435350" y="4531188"/>
            <a:ext cx="9417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as imagens.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1A4BA12-6B3A-3F9F-BBC2-EBD33602D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" r="82135"/>
          <a:stretch/>
        </p:blipFill>
        <p:spPr>
          <a:xfrm>
            <a:off x="1" y="0"/>
            <a:ext cx="3266982" cy="10287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5037AF77-3C42-22B5-F7C6-ECE66C91D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89108" y="443990"/>
            <a:ext cx="2755446" cy="9652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/>
        </p:nvSpPr>
        <p:spPr>
          <a:xfrm>
            <a:off x="4201575" y="4530900"/>
            <a:ext cx="1111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Espaço para gráficos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A2BAB79-BE06-C693-9661-63C8C711C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/>
        </p:nvSpPr>
        <p:spPr>
          <a:xfrm>
            <a:off x="4201575" y="4530900"/>
            <a:ext cx="1111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Espaço para gráficos</a:t>
            </a:r>
            <a:endParaRPr sz="6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417CA22-FFC3-A76A-F8EF-3B2B2304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9108" y="443990"/>
            <a:ext cx="2755446" cy="9652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C4B49-5FD3-CE02-8322-3A94607AA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Google Shape;165;p26">
            <a:extLst>
              <a:ext uri="{FF2B5EF4-FFF2-40B4-BE49-F238E27FC236}">
                <a16:creationId xmlns:a16="http://schemas.microsoft.com/office/drawing/2014/main" id="{3FC9FA7D-1D79-1A97-3A6A-417236C4B9E5}"/>
              </a:ext>
            </a:extLst>
          </p:cNvPr>
          <p:cNvSpPr txBox="1"/>
          <p:nvPr/>
        </p:nvSpPr>
        <p:spPr>
          <a:xfrm>
            <a:off x="0" y="2483600"/>
            <a:ext cx="18288000" cy="17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Obrigado(a)!</a:t>
            </a:r>
            <a:endParaRPr sz="110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68;p26">
            <a:extLst>
              <a:ext uri="{FF2B5EF4-FFF2-40B4-BE49-F238E27FC236}">
                <a16:creationId xmlns:a16="http://schemas.microsoft.com/office/drawing/2014/main" id="{109FF842-204E-9193-B41D-6C47AB0919F9}"/>
              </a:ext>
            </a:extLst>
          </p:cNvPr>
          <p:cNvSpPr txBox="1"/>
          <p:nvPr/>
        </p:nvSpPr>
        <p:spPr>
          <a:xfrm>
            <a:off x="0" y="4451450"/>
            <a:ext cx="18288000" cy="17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(e-mail do autor | opcional)</a:t>
            </a:r>
            <a:endParaRPr sz="330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FF7118E-461E-FDCA-EE74-5A4ACA797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296" y="5843200"/>
            <a:ext cx="5895947" cy="221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51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/>
        </p:nvSpPr>
        <p:spPr>
          <a:xfrm>
            <a:off x="3350" y="2406450"/>
            <a:ext cx="18288000" cy="20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O conteúdo é de responsabilidade do autor </a:t>
            </a:r>
            <a:endParaRPr sz="2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e não expressa a opinião do Federação Brasileira das Associações </a:t>
            </a:r>
            <a:endParaRPr sz="2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de Ginecologia e Obstetrícia - FEBRASGO.</a:t>
            </a:r>
            <a:endParaRPr sz="1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3879850" y="6098350"/>
            <a:ext cx="10605900" cy="23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100">
                <a:solidFill>
                  <a:srgbClr val="143362"/>
                </a:solidFill>
                <a:latin typeface="Nunito Medium"/>
                <a:ea typeface="Nunito Medium"/>
                <a:cs typeface="Nunito Medium"/>
                <a:sym typeface="Nunito Medium"/>
              </a:rPr>
              <a:t>[este texto deve ser usado se aplicável:]</a:t>
            </a: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100" i="1">
                <a:solidFill>
                  <a:srgbClr val="143362"/>
                </a:solidFill>
                <a:latin typeface="Nunito Medium"/>
                <a:ea typeface="Nunito Medium"/>
                <a:cs typeface="Nunito Medium"/>
                <a:sym typeface="Nunito Medium"/>
              </a:rPr>
              <a:t>Material de distribuição exclusiva para profissionais qualificados para prescrever ou dispensar medicamentos. Proibida a reprodução ou compartilhamento desse conteúdo com terceiros.</a:t>
            </a: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41AB5E7-4646-C353-7A0E-D6B216AE2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7397" y="441790"/>
            <a:ext cx="2849363" cy="10685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511</Words>
  <Application>Microsoft Office PowerPoint</Application>
  <PresentationFormat>Personalizar</PresentationFormat>
  <Paragraphs>64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Montserrat</vt:lpstr>
      <vt:lpstr>Montserrat SemiBold</vt:lpstr>
      <vt:lpstr>Montserrat Medium</vt:lpstr>
      <vt:lpstr>Arial</vt:lpstr>
      <vt:lpstr>Nunito Medium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Marketing - Adriana</dc:creator>
  <cp:lastModifiedBy>Anderson Guarnieri Guarnieri</cp:lastModifiedBy>
  <cp:revision>4</cp:revision>
  <dcterms:modified xsi:type="dcterms:W3CDTF">2024-12-12T18:33:56Z</dcterms:modified>
</cp:coreProperties>
</file>