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71" r:id="rId16"/>
    <p:sldId id="272" r:id="rId17"/>
    <p:sldId id="273" r:id="rId18"/>
    <p:sldId id="274" r:id="rId19"/>
  </p:sldIdLst>
  <p:sldSz cx="12192000" cy="6858000"/>
  <p:notesSz cx="6858000" cy="12192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79"/>
    <p:restoredTop sz="74799"/>
  </p:normalViewPr>
  <p:slideViewPr>
    <p:cSldViewPr snapToGrid="0" snapToObjects="1">
      <p:cViewPr varScale="1">
        <p:scale>
          <a:sx n="78" d="100"/>
          <a:sy n="78" d="100"/>
        </p:scale>
        <p:origin x="99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7908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Welcome and quick introduction. Frame today as practical scientific publishing: what actually happens when physicians, pharmacists, and nurses or nurse practitioners try to write together. Emphasize that the goal is not a literature review of publishing — it is the opportunities and friction points I have seen first-hand. Set expectations: about 15 minutes, with three short examples from my own scholarship.</a:t>
            </a:r>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Now I want to ground this in real examples from my own scholarship. Three publications across very different clinical territories — CAR-T cell therapy, transplant pharmacy, and nurse practitioner fellowship development — that each illustrate a different facet of interprofessional publishing.</a:t>
            </a:r>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The first example is a paper on the ambulatory and community perspective for CAR T-cell patients. The authors are Beaupierre, Lundberg, Marrero, Jain, Wang, and myself — a deliberately interprofessional group with nursing, physician, and APP representation. The clinical reality is that these patients move quickly between the treating center and community providers, and care depends on coordination between teams that rarely share a chart in real time. For me, this publication illustrates what physician-led interprofessional collaboration looks like in practice — shared responsibility across settings, with each contributor bringing the lens of their own role.</a:t>
            </a:r>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dirty="0"/>
              <a:t>The second example sits squarely in transplant pharmacy territory: HSCT-associated thrombotic microangiopathy. The authors are Mahmoudjafari, myself, Alexander, Johnson, Yeh, and Evans — with pharmacists and advanced practice providers as the primary writing partners. The clinical decisions on this paper are dominated by medication management and toxicity monitoring, which is why that author mix was the natural fit. It is a good illustration of how the writing team should be chosen to match where the clinical decisions actually live.</a:t>
            </a:r>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dirty="0"/>
              <a:t>A fourth example that sits at the intersection of transplant, infectious disease, and oncology: a pilot study of the adjuvanted recombinant zoster vaccine after hematopoietic cell transplant. The author team — Camargo, Lin, Natori, Anderson, myself, Wang, Morris, and Komanduri — pulled together transplant, ID, and oncology investigators because the clinical question genuinely lives at their intersection. I include it as another illustration that the writing team should be assembled around where the clinical decisions live, not around a single department.</a:t>
            </a:r>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dirty="0"/>
              <a:t>A fifth example that operates at the society level rather than the project level: the ASTCT guidelines for fellowship training in hematopoietic cell transplantation and immune effector cell therapy. The author team — Jain, Knight, myself, Davis, Rao, Im, and Malone — reflects a multidisciplinary group brought together by a professional society to define competencies for the next generation of HCT and IEC clinicians. I include it to show that interprofessional co-authorship scales: the same principles that make a single-paper team work also make a society-level training document work.</a:t>
            </a:r>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dirty="0"/>
              <a:t>Looking across all the examples, the same six ingredients show up. A clinically meaningful question. Clear roles. Regular communication. An early agreement about authorship and order. Respect for each profession's lane. And a relentless focus on the patient-care problem the work is trying to solve. Whenever a project of mine has gotten stuck, it has usually been because one of these six was missing.</a:t>
            </a:r>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dirty="0"/>
              <a:t>Three predictable failure modes worth naming out loud. Scope that grows beyond what any journal will publish. Delayed feedback that quietly drains energy from the team. And authorship discussions that happen too late — almost always at submission, almost always painful. Name these early and you avoid most of them.</a:t>
            </a:r>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dirty="0"/>
              <a:t>Six concrete takeaways. Start with a shared purpose every co-author can articulate. One lead writer, with section owners written down. Deadlines that respect the clinical day job. Agree on authorship and order before drafting begins. Keep communication short, frequent, and predictable. And treat publishing as a team process — not a solo finish line.</a:t>
            </a:r>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dirty="0"/>
              <a:t>My closing message is simple. Interdisciplinary publishing is strongest when each profession contributes its own expertise, communicates early, and shares accountability for the work. Scholarly writing, at its best, is just collaborative patient care under another name. Thank you — and I am happy to take questions.</a:t>
            </a:r>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Quick roadmap. I will open with a brief snapshot of where scientific publishing sits today, then frame why interprofessional publishing matters, walk through what each discipline brings, name the most common challenges, share a simple workflow, ground it all in examples from my own publications, and finish with practical takeaways you can act on.</a:t>
            </a:r>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Let’s set the stage. The volume of scientific publishing continues to grow, and the trend toward multidisciplinary research is accelerating. Healthcare’s most impactful studies often come from teams that bring multiple clinical lenses to complex problems.</a:t>
            </a:r>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Publishing is not just an academic exercise. It directly influences three things: what clinicians do, how trainees are taught, and how policy is written. Because patients experience care across disciplines, interdisciplinary publishing produces evidence that more closely matches how care is actually delivered — and that evidence is more readily adopted by every role on the team.</a:t>
            </a:r>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Before we go further, I want to ground us in the authorship framework that everyone on an interprofessional team should know: the ICMJE criteria. Authorship is not just a name on a paper — it carries both credit and responsibility. The ICMJE recommends that every author meet all four criteria: substantial contribution to the work; drafting or critical revision; final approval; and accountability for the integrity of the whole. People who contributed but do not meet all four belong in the acknowledgments, with their permission and their role described. Two practical points: authorship needs to be discussed early in the project, because journals do not arbitrate disputes after the fact — and AI tools cannot be authors. Any AI-assisted work has to be disclosed, and the human authors remain responsible. </a:t>
            </a:r>
          </a:p>
          <a:p>
            <a:endParaRPr lang="en-US" dirty="0"/>
          </a:p>
          <a:p>
            <a:r>
              <a:rPr lang="en-US" sz="1200" b="1" i="0" kern="1200" dirty="0">
                <a:solidFill>
                  <a:schemeClr val="tx1"/>
                </a:solidFill>
                <a:effectLst/>
                <a:latin typeface="+mn-lt"/>
                <a:ea typeface="+mn-ea"/>
                <a:cs typeface="+mn-cs"/>
              </a:rPr>
              <a:t>International Committee of Medical Journal Editors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Each discipline tends to bring a different center of gravity. Physicians focus on clinical relevance and outcomes. Pharmacists focus on medication safety and the implementation details that determine whether a regimen actually works. Nurses and NPs focus on feasibility, patient education, and the care-delivery pieces that make the difference at the bedside. These are complementary, not competing — and a good project deliberately uses all three lenses.</a:t>
            </a:r>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Four predictable points of friction. Different priorities, because each discipline frames the question differently. Uneven writing experience, because not everyone has had the same opportunities to publish. Time limitations, because clinical work always pushes back on writing time. And authorship disputes, which are almost always preventable. The single biggest lesson: prevention beats arbitration. Set expectations at the start.</a:t>
            </a:r>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A workflow that is simple enough to actually follow. Define the question together. Choose the audience and target journal, because that shapes scope. Assign roles — one lead writer, named section owners, written down. Then draft, review, and submit as a team. The single most important decision is who is the lead writer, and who owns which section, made before drafting begins.</a:t>
            </a:r>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Now let us move from the criteria to actually applying them on an interprofessional team. On the left are the conversations I try to have at the start of any project: who meets ICMJE authorship, who is the lead writer, what is the working author order, and how will AI assistance be handled and disclosed. On the right is how I explain author order in plain language. First author did most of the work — the design, drafting, and analysis. Middle authors made substantive contributions in their lane. Senior or last author provided conceptual leadership and takes overall accountability. The corresponding author owns submission and everything that comes after. The rule of thumb: write all of this down before the first full draft, and revisit it if contributions change along the way.</a:t>
            </a:r>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dirty="0"/>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journals.gen.tr/index.php/jsp/article/view/2932" TargetMode="External"/><Relationship Id="rId5" Type="http://schemas.openxmlformats.org/officeDocument/2006/relationships/hyperlink" Target="https://academic.oup.com/fampra/article/35/2/132/4159391" TargetMode="External"/><Relationship Id="rId4" Type="http://schemas.openxmlformats.org/officeDocument/2006/relationships/hyperlink" Target="https://ncses.nsf.gov/pubs/nsb20257/publication-output-by-geography-and-scientific-field"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hyperlink" Target="https://www.icmje.org/recommendations/browse/roles-and-responsibilities/defining-the-role-of-authors-and-contributors.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hyperlink" Target="https://www.icmje.org/recommendations/browse/roles-and-responsibilities/defining-the-role-of-authors-and-contributors.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548640" y="2377440"/>
            <a:ext cx="9144000" cy="365760"/>
          </a:xfrm>
          <a:prstGeom prst="rect">
            <a:avLst/>
          </a:prstGeom>
          <a:noFill/>
          <a:ln/>
        </p:spPr>
        <p:txBody>
          <a:bodyPr wrap="square" rtlCol="0" anchor="ctr"/>
          <a:lstStyle/>
          <a:p>
            <a:pPr marL="0" indent="0">
              <a:buNone/>
            </a:pPr>
            <a:r>
              <a:rPr lang="en-US" sz="1400" b="1" kern="0" spc="300" dirty="0">
                <a:solidFill>
                  <a:srgbClr val="FFFFFF"/>
                </a:solidFill>
                <a:latin typeface="Calibri" pitchFamily="34" charset="0"/>
                <a:ea typeface="Calibri" pitchFamily="34" charset="-122"/>
                <a:cs typeface="Calibri" pitchFamily="34" charset="-120"/>
              </a:rPr>
              <a:t>INTERPROFESSIONAL SCIENTIFIC PUBLISHING</a:t>
            </a:r>
            <a:endParaRPr lang="en-US" sz="1400" dirty="0"/>
          </a:p>
        </p:txBody>
      </p:sp>
      <p:sp>
        <p:nvSpPr>
          <p:cNvPr id="3" name="Text 1"/>
          <p:cNvSpPr/>
          <p:nvPr/>
        </p:nvSpPr>
        <p:spPr>
          <a:xfrm>
            <a:off x="548640" y="2788920"/>
            <a:ext cx="9601200" cy="1280160"/>
          </a:xfrm>
          <a:prstGeom prst="rect">
            <a:avLst/>
          </a:prstGeom>
          <a:noFill/>
          <a:ln/>
        </p:spPr>
        <p:txBody>
          <a:bodyPr wrap="square" rtlCol="0" anchor="ctr"/>
          <a:lstStyle/>
          <a:p>
            <a:pPr marL="0" indent="0">
              <a:buNone/>
            </a:pPr>
            <a:r>
              <a:rPr lang="en-US" sz="5400" b="1" dirty="0">
                <a:solidFill>
                  <a:srgbClr val="FFFFFF"/>
                </a:solidFill>
                <a:latin typeface="Arial" pitchFamily="34" charset="0"/>
                <a:ea typeface="Arial" pitchFamily="34" charset="-122"/>
                <a:cs typeface="Arial" pitchFamily="34" charset="-120"/>
              </a:rPr>
              <a:t>Working Together in Practice</a:t>
            </a:r>
            <a:endParaRPr lang="en-US" sz="5400" dirty="0"/>
          </a:p>
        </p:txBody>
      </p:sp>
      <p:sp>
        <p:nvSpPr>
          <p:cNvPr id="4" name="Text 2"/>
          <p:cNvSpPr/>
          <p:nvPr/>
        </p:nvSpPr>
        <p:spPr>
          <a:xfrm>
            <a:off x="548640" y="4160520"/>
            <a:ext cx="8686800" cy="822960"/>
          </a:xfrm>
          <a:prstGeom prst="rect">
            <a:avLst/>
          </a:prstGeom>
          <a:noFill/>
          <a:ln/>
        </p:spPr>
        <p:txBody>
          <a:bodyPr wrap="square" rtlCol="0" anchor="ctr"/>
          <a:lstStyle/>
          <a:p>
            <a:pPr marL="0" indent="0">
              <a:buNone/>
            </a:pPr>
            <a:r>
              <a:rPr lang="en-US" sz="1800" dirty="0">
                <a:solidFill>
                  <a:srgbClr val="FFFFFF"/>
                </a:solidFill>
                <a:latin typeface="Calibri" pitchFamily="34" charset="0"/>
                <a:ea typeface="Calibri" pitchFamily="34" charset="-122"/>
                <a:cs typeface="Calibri" pitchFamily="34" charset="-120"/>
              </a:rPr>
              <a:t>Opportunities and friction points when physicians, pharmacists, and nurses / nurse practitioners co-author scholarly work.</a:t>
            </a:r>
            <a:endParaRPr lang="en-US" sz="1800" dirty="0"/>
          </a:p>
        </p:txBody>
      </p:sp>
      <p:sp>
        <p:nvSpPr>
          <p:cNvPr id="5" name="Text 3"/>
          <p:cNvSpPr/>
          <p:nvPr/>
        </p:nvSpPr>
        <p:spPr>
          <a:xfrm>
            <a:off x="548640" y="5212080"/>
            <a:ext cx="9144000" cy="502920"/>
          </a:xfrm>
          <a:prstGeom prst="rect">
            <a:avLst/>
          </a:prstGeom>
          <a:noFill/>
          <a:ln/>
        </p:spPr>
        <p:txBody>
          <a:bodyPr wrap="square" rtlCol="0" anchor="ctr"/>
          <a:lstStyle/>
          <a:p>
            <a:pPr marL="0" indent="0">
              <a:buNone/>
            </a:pPr>
            <a:r>
              <a:rPr lang="en-US" sz="2000" b="1" dirty="0">
                <a:solidFill>
                  <a:srgbClr val="FFFFFF"/>
                </a:solidFill>
                <a:latin typeface="Arial" pitchFamily="34" charset="0"/>
                <a:ea typeface="Arial" pitchFamily="34" charset="-122"/>
                <a:cs typeface="Arial" pitchFamily="34" charset="-120"/>
              </a:rPr>
              <a:t>Maritza Alencar, DNP, MBA, APRN-BC, TCTCN, FAANP</a:t>
            </a:r>
            <a:endParaRPr lang="en-US" sz="2000" dirty="0"/>
          </a:p>
        </p:txBody>
      </p:sp>
      <p:sp>
        <p:nvSpPr>
          <p:cNvPr id="6" name="Text 4"/>
          <p:cNvSpPr/>
          <p:nvPr/>
        </p:nvSpPr>
        <p:spPr>
          <a:xfrm>
            <a:off x="548640" y="5715000"/>
            <a:ext cx="9144000" cy="502920"/>
          </a:xfrm>
          <a:prstGeom prst="rect">
            <a:avLst/>
          </a:prstGeom>
          <a:noFill/>
          <a:ln/>
        </p:spPr>
        <p:txBody>
          <a:bodyPr wrap="square" rtlCol="0" anchor="ctr"/>
          <a:lstStyle/>
          <a:p>
            <a:pPr marL="0" indent="0">
              <a:buNone/>
            </a:pPr>
            <a:r>
              <a:rPr lang="en-US" sz="1400" i="1" dirty="0">
                <a:solidFill>
                  <a:srgbClr val="F5D5D5"/>
                </a:solidFill>
                <a:latin typeface="Calibri" pitchFamily="34" charset="0"/>
                <a:ea typeface="Calibri" pitchFamily="34" charset="-122"/>
                <a:cs typeface="Calibri" pitchFamily="34" charset="-120"/>
              </a:rPr>
              <a:t>Clinical Assistant Professor, Florida International University Nicole Wertheim College of Nursing</a:t>
            </a:r>
          </a:p>
          <a:p>
            <a:pPr marL="0" indent="0">
              <a:buNone/>
            </a:pPr>
            <a:r>
              <a:rPr lang="en-US" sz="1400" i="1" dirty="0">
                <a:solidFill>
                  <a:srgbClr val="F5D5D5"/>
                </a:solidFill>
                <a:latin typeface="Calibri" pitchFamily="34" charset="0"/>
                <a:cs typeface="Calibri" pitchFamily="34" charset="-120"/>
              </a:rPr>
              <a:t>Associate Editor, Supportive Care Dept., Clinical Journal of Oncology Nursing</a:t>
            </a:r>
            <a:endParaRPr lang="en-US" sz="1400" i="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548640" y="2560320"/>
            <a:ext cx="10972800" cy="365760"/>
          </a:xfrm>
          <a:prstGeom prst="rect">
            <a:avLst/>
          </a:prstGeom>
          <a:noFill/>
          <a:ln/>
        </p:spPr>
        <p:txBody>
          <a:bodyPr wrap="square" rtlCol="0" anchor="ctr"/>
          <a:lstStyle/>
          <a:p>
            <a:pPr marL="0" indent="0">
              <a:buNone/>
            </a:pPr>
            <a:r>
              <a:rPr lang="en-US" sz="1400" b="1" kern="0" spc="400" dirty="0">
                <a:solidFill>
                  <a:srgbClr val="FFFFFF"/>
                </a:solidFill>
                <a:latin typeface="Calibri" pitchFamily="34" charset="0"/>
                <a:ea typeface="Calibri" pitchFamily="34" charset="-122"/>
                <a:cs typeface="Calibri" pitchFamily="34" charset="-120"/>
              </a:rPr>
              <a:t>PART TWO</a:t>
            </a:r>
            <a:endParaRPr lang="en-US" sz="1400" dirty="0"/>
          </a:p>
        </p:txBody>
      </p:sp>
      <p:sp>
        <p:nvSpPr>
          <p:cNvPr id="3" name="Text 1"/>
          <p:cNvSpPr/>
          <p:nvPr/>
        </p:nvSpPr>
        <p:spPr>
          <a:xfrm>
            <a:off x="548640" y="2971800"/>
            <a:ext cx="10058400" cy="1097280"/>
          </a:xfrm>
          <a:prstGeom prst="rect">
            <a:avLst/>
          </a:prstGeom>
          <a:noFill/>
          <a:ln/>
        </p:spPr>
        <p:txBody>
          <a:bodyPr wrap="square" rtlCol="0" anchor="ctr"/>
          <a:lstStyle/>
          <a:p>
            <a:pPr marL="0" indent="0">
              <a:buNone/>
            </a:pPr>
            <a:r>
              <a:rPr lang="en-US" sz="4800" b="1" dirty="0">
                <a:solidFill>
                  <a:srgbClr val="FFFFFF"/>
                </a:solidFill>
                <a:latin typeface="Arial" pitchFamily="34" charset="0"/>
                <a:ea typeface="Arial" pitchFamily="34" charset="-122"/>
                <a:cs typeface="Arial" pitchFamily="34" charset="-120"/>
              </a:rPr>
              <a:t>Examples from my own work</a:t>
            </a:r>
            <a:endParaRPr lang="en-US" sz="4800" dirty="0"/>
          </a:p>
        </p:txBody>
      </p:sp>
      <p:sp>
        <p:nvSpPr>
          <p:cNvPr id="4" name="Text 2"/>
          <p:cNvSpPr/>
          <p:nvPr/>
        </p:nvSpPr>
        <p:spPr>
          <a:xfrm>
            <a:off x="548640" y="4160520"/>
            <a:ext cx="8686800" cy="822960"/>
          </a:xfrm>
          <a:prstGeom prst="rect">
            <a:avLst/>
          </a:prstGeom>
          <a:noFill/>
          <a:ln/>
        </p:spPr>
        <p:txBody>
          <a:bodyPr wrap="square" rtlCol="0" anchor="ctr"/>
          <a:lstStyle/>
          <a:p>
            <a:pPr marL="0" indent="0">
              <a:buNone/>
            </a:pPr>
            <a:r>
              <a:rPr lang="en-US" sz="1800" dirty="0">
                <a:solidFill>
                  <a:srgbClr val="F5D5D5"/>
                </a:solidFill>
                <a:latin typeface="Calibri" pitchFamily="34" charset="0"/>
                <a:ea typeface="Calibri" pitchFamily="34" charset="-122"/>
                <a:cs typeface="Calibri" pitchFamily="34" charset="-120"/>
              </a:rPr>
              <a:t>Five publications that show interprofessional collaboration in practice — across CAR-T care, transplant pharmacy, vaccine response after HCT, NP fellowship development, and HCT fellowship training guidelines.</a:t>
            </a:r>
            <a:endParaRPr lang="en-US" sz="1800" dirty="0"/>
          </a:p>
        </p:txBody>
      </p:sp>
      <p:sp>
        <p:nvSpPr>
          <p:cNvPr id="5" name="Text 3"/>
          <p:cNvSpPr/>
          <p:nvPr/>
        </p:nvSpPr>
        <p:spPr>
          <a:xfrm>
            <a:off x="548640" y="6035040"/>
            <a:ext cx="1828800" cy="274320"/>
          </a:xfrm>
          <a:prstGeom prst="rect">
            <a:avLst/>
          </a:prstGeom>
          <a:noFill/>
          <a:ln/>
        </p:spPr>
        <p:txBody>
          <a:bodyPr wrap="square" rtlCol="0" anchor="ctr"/>
          <a:lstStyle/>
          <a:p>
            <a:pPr marL="0" indent="0">
              <a:buNone/>
            </a:pPr>
            <a:r>
              <a:rPr lang="en-US" sz="1100" dirty="0">
                <a:solidFill>
                  <a:srgbClr val="F5D5D5"/>
                </a:solidFill>
                <a:latin typeface="Calibri" pitchFamily="34" charset="0"/>
                <a:ea typeface="Calibri" pitchFamily="34" charset="-122"/>
                <a:cs typeface="Calibri" pitchFamily="34" charset="-120"/>
              </a:rPr>
              <a:t>10 / 18</a:t>
            </a:r>
            <a:endParaRPr lang="en-US" sz="11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548640" y="1234440"/>
            <a:ext cx="10972800" cy="274320"/>
          </a:xfrm>
          <a:prstGeom prst="rect">
            <a:avLst/>
          </a:prstGeom>
          <a:noFill/>
          <a:ln/>
        </p:spPr>
        <p:txBody>
          <a:bodyPr wrap="square" rtlCol="0" anchor="ctr"/>
          <a:lstStyle/>
          <a:p>
            <a:pPr marL="0" indent="0">
              <a:buNone/>
            </a:pPr>
            <a:r>
              <a:rPr lang="en-US" sz="1100" b="1" kern="0" spc="200" dirty="0">
                <a:solidFill>
                  <a:srgbClr val="C00000"/>
                </a:solidFill>
                <a:latin typeface="Calibri" pitchFamily="34" charset="0"/>
                <a:ea typeface="Calibri" pitchFamily="34" charset="-122"/>
                <a:cs typeface="Calibri" pitchFamily="34" charset="-120"/>
              </a:rPr>
              <a:t>AMBULATORY &amp; COMMUNITY PERSPECTIVE</a:t>
            </a:r>
            <a:endParaRPr lang="en-US" sz="1100" dirty="0"/>
          </a:p>
        </p:txBody>
      </p:sp>
      <p:sp>
        <p:nvSpPr>
          <p:cNvPr id="3" name="Text 1"/>
          <p:cNvSpPr/>
          <p:nvPr/>
        </p:nvSpPr>
        <p:spPr>
          <a:xfrm>
            <a:off x="548640" y="1508760"/>
            <a:ext cx="10972800" cy="685800"/>
          </a:xfrm>
          <a:prstGeom prst="rect">
            <a:avLst/>
          </a:prstGeom>
          <a:noFill/>
          <a:ln/>
        </p:spPr>
        <p:txBody>
          <a:bodyPr wrap="square" rtlCol="0" anchor="ctr"/>
          <a:lstStyle/>
          <a:p>
            <a:pPr marL="0" indent="0">
              <a:buNone/>
            </a:pPr>
            <a:r>
              <a:rPr lang="en-US" sz="3200" b="1" dirty="0">
                <a:solidFill>
                  <a:srgbClr val="1A1A1A"/>
                </a:solidFill>
                <a:latin typeface="Calibri" pitchFamily="34" charset="0"/>
                <a:ea typeface="Calibri" pitchFamily="34" charset="-122"/>
                <a:cs typeface="Calibri" pitchFamily="34" charset="-120"/>
              </a:rPr>
              <a:t>Example 1 — CAR T-cell Therapy</a:t>
            </a:r>
            <a:endParaRPr lang="en-US" sz="3200" dirty="0"/>
          </a:p>
        </p:txBody>
      </p:sp>
      <p:sp>
        <p:nvSpPr>
          <p:cNvPr id="4" name="Text 2"/>
          <p:cNvSpPr/>
          <p:nvPr/>
        </p:nvSpPr>
        <p:spPr>
          <a:xfrm>
            <a:off x="548640" y="2240280"/>
            <a:ext cx="10972800" cy="320040"/>
          </a:xfrm>
          <a:prstGeom prst="rect">
            <a:avLst/>
          </a:prstGeom>
          <a:noFill/>
          <a:ln/>
        </p:spPr>
        <p:txBody>
          <a:bodyPr wrap="square" rtlCol="0" anchor="ctr"/>
          <a:lstStyle/>
          <a:p>
            <a:pPr marL="0" indent="0">
              <a:buNone/>
            </a:pPr>
            <a:r>
              <a:rPr lang="en-US" sz="1400" i="1" dirty="0">
                <a:solidFill>
                  <a:srgbClr val="6B6B6B"/>
                </a:solidFill>
                <a:latin typeface="Calibri" pitchFamily="34" charset="0"/>
                <a:ea typeface="Calibri" pitchFamily="34" charset="-122"/>
                <a:cs typeface="Calibri" pitchFamily="34" charset="-120"/>
              </a:rPr>
              <a:t>Physician-led collaboration</a:t>
            </a:r>
            <a:endParaRPr lang="en-US" sz="1400" dirty="0"/>
          </a:p>
        </p:txBody>
      </p:sp>
      <p:sp>
        <p:nvSpPr>
          <p:cNvPr id="5" name="Shape 3"/>
          <p:cNvSpPr/>
          <p:nvPr/>
        </p:nvSpPr>
        <p:spPr>
          <a:xfrm>
            <a:off x="548640" y="2651760"/>
            <a:ext cx="6583680" cy="3246120"/>
          </a:xfrm>
          <a:prstGeom prst="rect">
            <a:avLst/>
          </a:prstGeom>
          <a:solidFill>
            <a:srgbClr val="FFFFFF"/>
          </a:solidFill>
          <a:ln w="12700">
            <a:solidFill>
              <a:srgbClr val="E0E0E0"/>
            </a:solidFill>
            <a:prstDash val="solid"/>
          </a:ln>
        </p:spPr>
        <p:txBody>
          <a:bodyPr/>
          <a:lstStyle/>
          <a:p>
            <a:endParaRPr lang="en-US" dirty="0"/>
          </a:p>
        </p:txBody>
      </p:sp>
      <p:sp>
        <p:nvSpPr>
          <p:cNvPr id="6" name="Shape 4"/>
          <p:cNvSpPr/>
          <p:nvPr/>
        </p:nvSpPr>
        <p:spPr>
          <a:xfrm>
            <a:off x="548640" y="2651760"/>
            <a:ext cx="6583680" cy="411480"/>
          </a:xfrm>
          <a:prstGeom prst="rect">
            <a:avLst/>
          </a:prstGeom>
          <a:solidFill>
            <a:srgbClr val="C00000"/>
          </a:solidFill>
          <a:ln/>
        </p:spPr>
        <p:txBody>
          <a:bodyPr/>
          <a:lstStyle/>
          <a:p>
            <a:endParaRPr lang="en-US" dirty="0"/>
          </a:p>
        </p:txBody>
      </p:sp>
      <p:sp>
        <p:nvSpPr>
          <p:cNvPr id="7" name="Text 5"/>
          <p:cNvSpPr/>
          <p:nvPr/>
        </p:nvSpPr>
        <p:spPr>
          <a:xfrm>
            <a:off x="777240" y="2651760"/>
            <a:ext cx="6126480" cy="411480"/>
          </a:xfrm>
          <a:prstGeom prst="rect">
            <a:avLst/>
          </a:prstGeom>
          <a:noFill/>
          <a:ln/>
        </p:spPr>
        <p:txBody>
          <a:bodyPr wrap="square" rtlCol="0" anchor="ctr"/>
          <a:lstStyle/>
          <a:p>
            <a:pPr marL="0" indent="0">
              <a:buNone/>
            </a:pPr>
            <a:r>
              <a:rPr lang="en-US" b="1" kern="0" spc="200" dirty="0">
                <a:solidFill>
                  <a:srgbClr val="FFFFFF"/>
                </a:solidFill>
                <a:latin typeface="Calibri" pitchFamily="34" charset="0"/>
                <a:ea typeface="Calibri" pitchFamily="34" charset="-122"/>
                <a:cs typeface="Calibri" pitchFamily="34" charset="-120"/>
              </a:rPr>
              <a:t>PUBLICATION</a:t>
            </a:r>
            <a:endParaRPr lang="en-US" dirty="0"/>
          </a:p>
        </p:txBody>
      </p:sp>
      <p:sp>
        <p:nvSpPr>
          <p:cNvPr id="13" name="Shape 11"/>
          <p:cNvSpPr/>
          <p:nvPr/>
        </p:nvSpPr>
        <p:spPr>
          <a:xfrm>
            <a:off x="7315200" y="2651760"/>
            <a:ext cx="4343400" cy="3246120"/>
          </a:xfrm>
          <a:prstGeom prst="rect">
            <a:avLst/>
          </a:prstGeom>
          <a:solidFill>
            <a:srgbClr val="F5E6E6"/>
          </a:solidFill>
          <a:ln w="12700">
            <a:solidFill>
              <a:srgbClr val="E0E0E0"/>
            </a:solidFill>
            <a:prstDash val="solid"/>
          </a:ln>
        </p:spPr>
        <p:txBody>
          <a:bodyPr/>
          <a:lstStyle/>
          <a:p>
            <a:endParaRPr lang="en-US" dirty="0"/>
          </a:p>
        </p:txBody>
      </p:sp>
      <p:sp>
        <p:nvSpPr>
          <p:cNvPr id="14" name="Text 12"/>
          <p:cNvSpPr/>
          <p:nvPr/>
        </p:nvSpPr>
        <p:spPr>
          <a:xfrm>
            <a:off x="7543800" y="2788920"/>
            <a:ext cx="3886200" cy="256032"/>
          </a:xfrm>
          <a:prstGeom prst="rect">
            <a:avLst/>
          </a:prstGeom>
          <a:noFill/>
          <a:ln/>
        </p:spPr>
        <p:txBody>
          <a:bodyPr wrap="square" rtlCol="0" anchor="ctr"/>
          <a:lstStyle/>
          <a:p>
            <a:pPr marL="0" indent="0">
              <a:buNone/>
            </a:pPr>
            <a:r>
              <a:rPr lang="en-US" b="1" kern="0" spc="200" dirty="0">
                <a:solidFill>
                  <a:srgbClr val="C00000"/>
                </a:solidFill>
                <a:latin typeface="Calibri" pitchFamily="34" charset="0"/>
                <a:ea typeface="Calibri" pitchFamily="34" charset="-122"/>
                <a:cs typeface="Calibri" pitchFamily="34" charset="-120"/>
              </a:rPr>
              <a:t>INTERPROFESSIONAL THEMES</a:t>
            </a:r>
            <a:endParaRPr lang="en-US" dirty="0"/>
          </a:p>
        </p:txBody>
      </p:sp>
      <p:sp>
        <p:nvSpPr>
          <p:cNvPr id="15" name="Text 13"/>
          <p:cNvSpPr/>
          <p:nvPr/>
        </p:nvSpPr>
        <p:spPr>
          <a:xfrm>
            <a:off x="7589520" y="3090672"/>
            <a:ext cx="3794760" cy="457200"/>
          </a:xfrm>
          <a:prstGeom prst="rect">
            <a:avLst/>
          </a:prstGeom>
          <a:noFill/>
          <a:ln/>
        </p:spPr>
        <p:txBody>
          <a:bodyPr wrap="square" rtlCol="0" anchor="t"/>
          <a:lstStyle/>
          <a:p>
            <a:r>
              <a:rPr lang="en-US" sz="1400" dirty="0">
                <a:solidFill>
                  <a:srgbClr val="1A1A1A"/>
                </a:solidFill>
                <a:latin typeface="Calibri" pitchFamily="34" charset="0"/>
                <a:ea typeface="Calibri" pitchFamily="34" charset="-122"/>
                <a:cs typeface="Calibri" pitchFamily="34" charset="-120"/>
              </a:rPr>
              <a:t>Coordination between referring and treating providers</a:t>
            </a:r>
            <a:endParaRPr lang="en-US" sz="1400" dirty="0"/>
          </a:p>
        </p:txBody>
      </p:sp>
      <p:sp>
        <p:nvSpPr>
          <p:cNvPr id="16" name="Text 14"/>
          <p:cNvSpPr/>
          <p:nvPr/>
        </p:nvSpPr>
        <p:spPr>
          <a:xfrm>
            <a:off x="7589520" y="3657600"/>
            <a:ext cx="3794760" cy="457200"/>
          </a:xfrm>
          <a:prstGeom prst="rect">
            <a:avLst/>
          </a:prstGeom>
          <a:noFill/>
          <a:ln/>
        </p:spPr>
        <p:txBody>
          <a:bodyPr wrap="square" rtlCol="0" anchor="t"/>
          <a:lstStyle/>
          <a:p>
            <a:r>
              <a:rPr lang="en-US" sz="1400" dirty="0">
                <a:solidFill>
                  <a:srgbClr val="1A1A1A"/>
                </a:solidFill>
                <a:latin typeface="Calibri" pitchFamily="34" charset="0"/>
                <a:ea typeface="Calibri" pitchFamily="34" charset="-122"/>
                <a:cs typeface="Calibri" pitchFamily="34" charset="-120"/>
              </a:rPr>
              <a:t>Shared responsibility across settings of care</a:t>
            </a:r>
            <a:endParaRPr lang="en-US" sz="1400" dirty="0"/>
          </a:p>
        </p:txBody>
      </p:sp>
      <p:sp>
        <p:nvSpPr>
          <p:cNvPr id="17" name="Text 15"/>
          <p:cNvSpPr/>
          <p:nvPr/>
        </p:nvSpPr>
        <p:spPr>
          <a:xfrm>
            <a:off x="7589520" y="4005072"/>
            <a:ext cx="3794760" cy="457200"/>
          </a:xfrm>
          <a:prstGeom prst="rect">
            <a:avLst/>
          </a:prstGeom>
          <a:noFill/>
          <a:ln/>
        </p:spPr>
        <p:txBody>
          <a:bodyPr wrap="square" rtlCol="0" anchor="t"/>
          <a:lstStyle/>
          <a:p>
            <a:r>
              <a:rPr lang="en-US" sz="1400" dirty="0">
                <a:solidFill>
                  <a:srgbClr val="1A1A1A"/>
                </a:solidFill>
                <a:latin typeface="Calibri" pitchFamily="34" charset="0"/>
                <a:ea typeface="Calibri" pitchFamily="34" charset="-122"/>
                <a:cs typeface="Calibri" pitchFamily="34" charset="-120"/>
              </a:rPr>
              <a:t>Multidisciplinary author team across nursing, APP, and physician roles</a:t>
            </a:r>
            <a:endParaRPr lang="en-US" sz="1400" dirty="0"/>
          </a:p>
        </p:txBody>
      </p:sp>
      <p:sp>
        <p:nvSpPr>
          <p:cNvPr id="18" name="Text 16"/>
          <p:cNvSpPr/>
          <p:nvPr/>
        </p:nvSpPr>
        <p:spPr>
          <a:xfrm>
            <a:off x="7543800" y="4617720"/>
            <a:ext cx="3886200" cy="256032"/>
          </a:xfrm>
          <a:prstGeom prst="rect">
            <a:avLst/>
          </a:prstGeom>
          <a:noFill/>
          <a:ln/>
        </p:spPr>
        <p:txBody>
          <a:bodyPr wrap="square" rtlCol="0" anchor="ctr"/>
          <a:lstStyle/>
          <a:p>
            <a:pPr marL="0" indent="0">
              <a:buNone/>
            </a:pPr>
            <a:r>
              <a:rPr lang="en-US" sz="1600" b="1" kern="0" spc="200" dirty="0">
                <a:solidFill>
                  <a:srgbClr val="C00000"/>
                </a:solidFill>
                <a:latin typeface="Calibri" pitchFamily="34" charset="0"/>
                <a:ea typeface="Calibri" pitchFamily="34" charset="-122"/>
                <a:cs typeface="Calibri" pitchFamily="34" charset="-120"/>
              </a:rPr>
              <a:t>WHY IT FITS TODAY'S TALK</a:t>
            </a:r>
            <a:endParaRPr lang="en-US" sz="1600" dirty="0"/>
          </a:p>
        </p:txBody>
      </p:sp>
      <p:sp>
        <p:nvSpPr>
          <p:cNvPr id="19" name="Text 17"/>
          <p:cNvSpPr/>
          <p:nvPr/>
        </p:nvSpPr>
        <p:spPr>
          <a:xfrm>
            <a:off x="7589520" y="4892040"/>
            <a:ext cx="3794760" cy="914400"/>
          </a:xfrm>
          <a:prstGeom prst="rect">
            <a:avLst/>
          </a:prstGeom>
          <a:noFill/>
          <a:ln/>
        </p:spPr>
        <p:txBody>
          <a:bodyPr wrap="square" rtlCol="0" anchor="t"/>
          <a:lstStyle/>
          <a:p>
            <a:pPr marL="0" indent="0">
              <a:buNone/>
            </a:pPr>
            <a:r>
              <a:rPr lang="en-US" sz="1400" dirty="0">
                <a:solidFill>
                  <a:srgbClr val="1A1A1A"/>
                </a:solidFill>
                <a:latin typeface="Calibri" pitchFamily="34" charset="0"/>
                <a:ea typeface="Calibri" pitchFamily="34" charset="-122"/>
                <a:cs typeface="Calibri" pitchFamily="34" charset="-120"/>
              </a:rPr>
              <a:t>Physician-led, multi-setting collaboration that requires shared responsibility between teams who rarely sit in the same room.</a:t>
            </a:r>
            <a:endParaRPr lang="en-US" sz="1400" dirty="0"/>
          </a:p>
        </p:txBody>
      </p:sp>
      <p:sp>
        <p:nvSpPr>
          <p:cNvPr id="21" name="Text 19"/>
          <p:cNvSpPr/>
          <p:nvPr/>
        </p:nvSpPr>
        <p:spPr>
          <a:xfrm>
            <a:off x="11155680" y="6537960"/>
            <a:ext cx="914400" cy="274320"/>
          </a:xfrm>
          <a:prstGeom prst="rect">
            <a:avLst/>
          </a:prstGeom>
          <a:noFill/>
          <a:ln/>
        </p:spPr>
        <p:txBody>
          <a:bodyPr wrap="square" rtlCol="0" anchor="ctr"/>
          <a:lstStyle/>
          <a:p>
            <a:pPr marL="0" indent="0" algn="r">
              <a:buNone/>
            </a:pPr>
            <a:r>
              <a:rPr lang="en-US" sz="1000" dirty="0">
                <a:solidFill>
                  <a:srgbClr val="6B6B6B"/>
                </a:solidFill>
                <a:latin typeface="Calibri" pitchFamily="34" charset="0"/>
                <a:ea typeface="Calibri" pitchFamily="34" charset="-122"/>
                <a:cs typeface="Calibri" pitchFamily="34" charset="-120"/>
              </a:rPr>
              <a:t>11 / 18</a:t>
            </a:r>
            <a:endParaRPr lang="en-US" sz="1000" dirty="0"/>
          </a:p>
        </p:txBody>
      </p:sp>
      <p:pic>
        <p:nvPicPr>
          <p:cNvPr id="23" name="Picture 22">
            <a:extLst>
              <a:ext uri="{FF2B5EF4-FFF2-40B4-BE49-F238E27FC236}">
                <a16:creationId xmlns:a16="http://schemas.microsoft.com/office/drawing/2014/main" id="{E1B5CCAB-2C3D-D8DF-F03D-2729ECD47E35}"/>
              </a:ext>
            </a:extLst>
          </p:cNvPr>
          <p:cNvPicPr>
            <a:picLocks noChangeAspect="1"/>
          </p:cNvPicPr>
          <p:nvPr/>
        </p:nvPicPr>
        <p:blipFill>
          <a:blip r:embed="rId4"/>
          <a:stretch>
            <a:fillRect/>
          </a:stretch>
        </p:blipFill>
        <p:spPr>
          <a:xfrm>
            <a:off x="777240" y="3074035"/>
            <a:ext cx="6160900" cy="281305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548640" y="1234440"/>
            <a:ext cx="10972800" cy="274320"/>
          </a:xfrm>
          <a:prstGeom prst="rect">
            <a:avLst/>
          </a:prstGeom>
          <a:noFill/>
          <a:ln/>
        </p:spPr>
        <p:txBody>
          <a:bodyPr wrap="square" rtlCol="0" anchor="ctr"/>
          <a:lstStyle/>
          <a:p>
            <a:pPr marL="0" indent="0">
              <a:buNone/>
            </a:pPr>
            <a:r>
              <a:rPr lang="en-US" sz="1100" b="1" kern="0" spc="200" dirty="0">
                <a:solidFill>
                  <a:srgbClr val="C00000"/>
                </a:solidFill>
                <a:latin typeface="Calibri" pitchFamily="34" charset="0"/>
                <a:ea typeface="Calibri" pitchFamily="34" charset="-122"/>
                <a:cs typeface="Calibri" pitchFamily="34" charset="-120"/>
              </a:rPr>
              <a:t>APP–PHARMACIST COLLABORATION</a:t>
            </a:r>
            <a:endParaRPr lang="en-US" sz="1100" dirty="0"/>
          </a:p>
        </p:txBody>
      </p:sp>
      <p:sp>
        <p:nvSpPr>
          <p:cNvPr id="3" name="Text 1"/>
          <p:cNvSpPr/>
          <p:nvPr/>
        </p:nvSpPr>
        <p:spPr>
          <a:xfrm>
            <a:off x="548640" y="1508760"/>
            <a:ext cx="10972800" cy="685800"/>
          </a:xfrm>
          <a:prstGeom prst="rect">
            <a:avLst/>
          </a:prstGeom>
          <a:noFill/>
          <a:ln/>
        </p:spPr>
        <p:txBody>
          <a:bodyPr wrap="square" rtlCol="0" anchor="ctr"/>
          <a:lstStyle/>
          <a:p>
            <a:pPr marL="0" indent="0">
              <a:buNone/>
            </a:pPr>
            <a:r>
              <a:rPr lang="en-US" sz="3200" b="1" dirty="0">
                <a:solidFill>
                  <a:srgbClr val="1A1A1A"/>
                </a:solidFill>
                <a:latin typeface="Calibri" pitchFamily="34" charset="0"/>
                <a:ea typeface="Calibri" pitchFamily="34" charset="-122"/>
                <a:cs typeface="Calibri" pitchFamily="34" charset="-120"/>
              </a:rPr>
              <a:t>Example 2 — Transplant and Pharmacists</a:t>
            </a:r>
            <a:endParaRPr lang="en-US" sz="3200" dirty="0"/>
          </a:p>
        </p:txBody>
      </p:sp>
      <p:sp>
        <p:nvSpPr>
          <p:cNvPr id="4" name="Text 2"/>
          <p:cNvSpPr/>
          <p:nvPr/>
        </p:nvSpPr>
        <p:spPr>
          <a:xfrm>
            <a:off x="548640" y="2240280"/>
            <a:ext cx="10972800" cy="320040"/>
          </a:xfrm>
          <a:prstGeom prst="rect">
            <a:avLst/>
          </a:prstGeom>
          <a:noFill/>
          <a:ln/>
        </p:spPr>
        <p:txBody>
          <a:bodyPr wrap="square" rtlCol="0" anchor="ctr"/>
          <a:lstStyle/>
          <a:p>
            <a:pPr marL="0" indent="0">
              <a:buNone/>
            </a:pPr>
            <a:r>
              <a:rPr lang="en-US" sz="1400" i="1" dirty="0">
                <a:solidFill>
                  <a:srgbClr val="6B6B6B"/>
                </a:solidFill>
                <a:latin typeface="Calibri" pitchFamily="34" charset="0"/>
                <a:ea typeface="Calibri" pitchFamily="34" charset="-122"/>
                <a:cs typeface="Calibri" pitchFamily="34" charset="-120"/>
              </a:rPr>
              <a:t>Advanced practice meets medication expertise</a:t>
            </a:r>
            <a:endParaRPr lang="en-US" sz="1400" dirty="0"/>
          </a:p>
        </p:txBody>
      </p:sp>
      <p:sp>
        <p:nvSpPr>
          <p:cNvPr id="5" name="Shape 3"/>
          <p:cNvSpPr/>
          <p:nvPr/>
        </p:nvSpPr>
        <p:spPr>
          <a:xfrm>
            <a:off x="548640" y="2651760"/>
            <a:ext cx="6583680" cy="3886200"/>
          </a:xfrm>
          <a:prstGeom prst="rect">
            <a:avLst/>
          </a:prstGeom>
          <a:solidFill>
            <a:srgbClr val="FFFFFF"/>
          </a:solidFill>
          <a:ln w="12700">
            <a:solidFill>
              <a:srgbClr val="E0E0E0"/>
            </a:solidFill>
            <a:prstDash val="solid"/>
          </a:ln>
        </p:spPr>
        <p:txBody>
          <a:bodyPr/>
          <a:lstStyle/>
          <a:p>
            <a:endParaRPr lang="en-US" dirty="0"/>
          </a:p>
        </p:txBody>
      </p:sp>
      <p:sp>
        <p:nvSpPr>
          <p:cNvPr id="6" name="Shape 4"/>
          <p:cNvSpPr/>
          <p:nvPr/>
        </p:nvSpPr>
        <p:spPr>
          <a:xfrm>
            <a:off x="548640" y="2651760"/>
            <a:ext cx="6583680" cy="411480"/>
          </a:xfrm>
          <a:prstGeom prst="rect">
            <a:avLst/>
          </a:prstGeom>
          <a:solidFill>
            <a:srgbClr val="C00000"/>
          </a:solidFill>
          <a:ln/>
        </p:spPr>
        <p:txBody>
          <a:bodyPr/>
          <a:lstStyle/>
          <a:p>
            <a:endParaRPr lang="en-US" dirty="0"/>
          </a:p>
        </p:txBody>
      </p:sp>
      <p:sp>
        <p:nvSpPr>
          <p:cNvPr id="7" name="Text 5"/>
          <p:cNvSpPr/>
          <p:nvPr/>
        </p:nvSpPr>
        <p:spPr>
          <a:xfrm>
            <a:off x="777240" y="2651760"/>
            <a:ext cx="6126480" cy="411480"/>
          </a:xfrm>
          <a:prstGeom prst="rect">
            <a:avLst/>
          </a:prstGeom>
          <a:noFill/>
          <a:ln/>
        </p:spPr>
        <p:txBody>
          <a:bodyPr wrap="square" rtlCol="0" anchor="ctr"/>
          <a:lstStyle/>
          <a:p>
            <a:pPr marL="0" indent="0">
              <a:buNone/>
            </a:pPr>
            <a:r>
              <a:rPr lang="en-US" b="1" kern="0" spc="200" dirty="0">
                <a:solidFill>
                  <a:srgbClr val="FFFFFF"/>
                </a:solidFill>
                <a:latin typeface="Calibri" pitchFamily="34" charset="0"/>
                <a:ea typeface="Calibri" pitchFamily="34" charset="-122"/>
                <a:cs typeface="Calibri" pitchFamily="34" charset="-120"/>
              </a:rPr>
              <a:t>PUBLICATION</a:t>
            </a:r>
            <a:endParaRPr lang="en-US" dirty="0"/>
          </a:p>
        </p:txBody>
      </p:sp>
      <p:sp>
        <p:nvSpPr>
          <p:cNvPr id="13" name="Shape 11"/>
          <p:cNvSpPr/>
          <p:nvPr/>
        </p:nvSpPr>
        <p:spPr>
          <a:xfrm>
            <a:off x="7315200" y="2743200"/>
            <a:ext cx="4343400" cy="3246120"/>
          </a:xfrm>
          <a:prstGeom prst="rect">
            <a:avLst/>
          </a:prstGeom>
          <a:solidFill>
            <a:srgbClr val="F5E6E6"/>
          </a:solidFill>
          <a:ln w="12700">
            <a:solidFill>
              <a:srgbClr val="E0E0E0"/>
            </a:solidFill>
            <a:prstDash val="solid"/>
          </a:ln>
        </p:spPr>
        <p:txBody>
          <a:bodyPr/>
          <a:lstStyle/>
          <a:p>
            <a:endParaRPr lang="en-US" dirty="0"/>
          </a:p>
        </p:txBody>
      </p:sp>
      <p:sp>
        <p:nvSpPr>
          <p:cNvPr id="14" name="Text 12"/>
          <p:cNvSpPr/>
          <p:nvPr/>
        </p:nvSpPr>
        <p:spPr>
          <a:xfrm>
            <a:off x="7543800" y="2788920"/>
            <a:ext cx="3886200" cy="256032"/>
          </a:xfrm>
          <a:prstGeom prst="rect">
            <a:avLst/>
          </a:prstGeom>
          <a:noFill/>
          <a:ln/>
        </p:spPr>
        <p:txBody>
          <a:bodyPr wrap="square" rtlCol="0" anchor="ctr"/>
          <a:lstStyle/>
          <a:p>
            <a:pPr marL="0" indent="0">
              <a:buNone/>
            </a:pPr>
            <a:r>
              <a:rPr lang="en-US" sz="1600" b="1" kern="0" spc="200" dirty="0">
                <a:solidFill>
                  <a:srgbClr val="C00000"/>
                </a:solidFill>
                <a:latin typeface="Calibri" pitchFamily="34" charset="0"/>
                <a:ea typeface="Calibri" pitchFamily="34" charset="-122"/>
                <a:cs typeface="Calibri" pitchFamily="34" charset="-120"/>
              </a:rPr>
              <a:t>INTERPROFESSIONAL THEMES</a:t>
            </a:r>
            <a:endParaRPr lang="en-US" sz="1600" dirty="0"/>
          </a:p>
        </p:txBody>
      </p:sp>
      <p:sp>
        <p:nvSpPr>
          <p:cNvPr id="15" name="Text 13"/>
          <p:cNvSpPr/>
          <p:nvPr/>
        </p:nvSpPr>
        <p:spPr>
          <a:xfrm>
            <a:off x="7543800" y="3129742"/>
            <a:ext cx="3794760" cy="457200"/>
          </a:xfrm>
          <a:prstGeom prst="rect">
            <a:avLst/>
          </a:prstGeom>
          <a:noFill/>
          <a:ln/>
        </p:spPr>
        <p:txBody>
          <a:bodyPr wrap="square" rtlCol="0" anchor="t"/>
          <a:lstStyle/>
          <a:p>
            <a:r>
              <a:rPr lang="en-US" sz="1400" dirty="0">
                <a:solidFill>
                  <a:srgbClr val="1A1A1A"/>
                </a:solidFill>
                <a:latin typeface="Calibri" pitchFamily="34" charset="0"/>
                <a:ea typeface="Calibri" pitchFamily="34" charset="-122"/>
                <a:cs typeface="Calibri" pitchFamily="34" charset="-120"/>
              </a:rPr>
              <a:t>Medication management and toxicity monitoring</a:t>
            </a:r>
            <a:endParaRPr lang="en-US" sz="1400" dirty="0"/>
          </a:p>
        </p:txBody>
      </p:sp>
      <p:sp>
        <p:nvSpPr>
          <p:cNvPr id="16" name="Text 14"/>
          <p:cNvSpPr/>
          <p:nvPr/>
        </p:nvSpPr>
        <p:spPr>
          <a:xfrm>
            <a:off x="7543800" y="3456432"/>
            <a:ext cx="3794760" cy="457200"/>
          </a:xfrm>
          <a:prstGeom prst="rect">
            <a:avLst/>
          </a:prstGeom>
          <a:noFill/>
          <a:ln/>
        </p:spPr>
        <p:txBody>
          <a:bodyPr wrap="square" rtlCol="0" anchor="t"/>
          <a:lstStyle/>
          <a:p>
            <a:r>
              <a:rPr lang="en-US" sz="1400" dirty="0">
                <a:solidFill>
                  <a:srgbClr val="1A1A1A"/>
                </a:solidFill>
                <a:latin typeface="Calibri" pitchFamily="34" charset="0"/>
                <a:ea typeface="Calibri" pitchFamily="34" charset="-122"/>
                <a:cs typeface="Calibri" pitchFamily="34" charset="-120"/>
              </a:rPr>
              <a:t>Advanced practice decision-making at the bedside</a:t>
            </a:r>
            <a:endParaRPr lang="en-US" sz="1400" dirty="0"/>
          </a:p>
        </p:txBody>
      </p:sp>
      <p:sp>
        <p:nvSpPr>
          <p:cNvPr id="17" name="Text 15"/>
          <p:cNvSpPr/>
          <p:nvPr/>
        </p:nvSpPr>
        <p:spPr>
          <a:xfrm>
            <a:off x="7543800" y="4037076"/>
            <a:ext cx="3794760" cy="457200"/>
          </a:xfrm>
          <a:prstGeom prst="rect">
            <a:avLst/>
          </a:prstGeom>
          <a:noFill/>
          <a:ln/>
        </p:spPr>
        <p:txBody>
          <a:bodyPr wrap="square" rtlCol="0" anchor="t"/>
          <a:lstStyle/>
          <a:p>
            <a:r>
              <a:rPr lang="en-US" sz="1400" dirty="0">
                <a:solidFill>
                  <a:srgbClr val="1A1A1A"/>
                </a:solidFill>
                <a:latin typeface="Calibri" pitchFamily="34" charset="0"/>
                <a:ea typeface="Calibri" pitchFamily="34" charset="-122"/>
                <a:cs typeface="Calibri" pitchFamily="34" charset="-120"/>
              </a:rPr>
              <a:t>APP and pharmacist as primary writing partners</a:t>
            </a:r>
            <a:endParaRPr lang="en-US" sz="1400" dirty="0"/>
          </a:p>
        </p:txBody>
      </p:sp>
      <p:sp>
        <p:nvSpPr>
          <p:cNvPr id="18" name="Text 16"/>
          <p:cNvSpPr/>
          <p:nvPr/>
        </p:nvSpPr>
        <p:spPr>
          <a:xfrm>
            <a:off x="7543800" y="4544568"/>
            <a:ext cx="3886200" cy="256032"/>
          </a:xfrm>
          <a:prstGeom prst="rect">
            <a:avLst/>
          </a:prstGeom>
          <a:noFill/>
          <a:ln/>
        </p:spPr>
        <p:txBody>
          <a:bodyPr wrap="square" rtlCol="0" anchor="ctr"/>
          <a:lstStyle/>
          <a:p>
            <a:pPr marL="0" indent="0">
              <a:buNone/>
            </a:pPr>
            <a:r>
              <a:rPr lang="en-US" sz="1600" b="1" kern="0" spc="200" dirty="0">
                <a:solidFill>
                  <a:srgbClr val="C00000"/>
                </a:solidFill>
                <a:latin typeface="Calibri" pitchFamily="34" charset="0"/>
                <a:ea typeface="Calibri" pitchFamily="34" charset="-122"/>
                <a:cs typeface="Calibri" pitchFamily="34" charset="-120"/>
              </a:rPr>
              <a:t>WHY IT FITS TODAY'S TALK</a:t>
            </a:r>
            <a:endParaRPr lang="en-US" sz="1600" dirty="0"/>
          </a:p>
        </p:txBody>
      </p:sp>
      <p:sp>
        <p:nvSpPr>
          <p:cNvPr id="19" name="Text 17"/>
          <p:cNvSpPr/>
          <p:nvPr/>
        </p:nvSpPr>
        <p:spPr>
          <a:xfrm>
            <a:off x="7543800" y="4881352"/>
            <a:ext cx="3794760" cy="914400"/>
          </a:xfrm>
          <a:prstGeom prst="rect">
            <a:avLst/>
          </a:prstGeom>
          <a:noFill/>
          <a:ln/>
        </p:spPr>
        <p:txBody>
          <a:bodyPr wrap="square" rtlCol="0" anchor="t"/>
          <a:lstStyle/>
          <a:p>
            <a:pPr marL="0" indent="0">
              <a:buNone/>
            </a:pPr>
            <a:r>
              <a:rPr lang="en-US" sz="1400" dirty="0">
                <a:solidFill>
                  <a:srgbClr val="1A1A1A"/>
                </a:solidFill>
                <a:latin typeface="Calibri" pitchFamily="34" charset="0"/>
                <a:ea typeface="Calibri" pitchFamily="34" charset="-122"/>
                <a:cs typeface="Calibri" pitchFamily="34" charset="-120"/>
              </a:rPr>
              <a:t>Shows how APPs and pharmacists co-author when the clinical question is dominated by drug management and toxicity decisions.</a:t>
            </a:r>
            <a:endParaRPr lang="en-US" sz="1400" dirty="0"/>
          </a:p>
        </p:txBody>
      </p:sp>
      <p:sp>
        <p:nvSpPr>
          <p:cNvPr id="21" name="Text 19"/>
          <p:cNvSpPr/>
          <p:nvPr/>
        </p:nvSpPr>
        <p:spPr>
          <a:xfrm>
            <a:off x="11155680" y="6537960"/>
            <a:ext cx="914400" cy="274320"/>
          </a:xfrm>
          <a:prstGeom prst="rect">
            <a:avLst/>
          </a:prstGeom>
          <a:noFill/>
          <a:ln/>
        </p:spPr>
        <p:txBody>
          <a:bodyPr wrap="square" rtlCol="0" anchor="ctr"/>
          <a:lstStyle/>
          <a:p>
            <a:pPr marL="0" indent="0" algn="r">
              <a:buNone/>
            </a:pPr>
            <a:r>
              <a:rPr lang="en-US" sz="1000" dirty="0">
                <a:solidFill>
                  <a:srgbClr val="6B6B6B"/>
                </a:solidFill>
                <a:latin typeface="Calibri" pitchFamily="34" charset="0"/>
                <a:ea typeface="Calibri" pitchFamily="34" charset="-122"/>
                <a:cs typeface="Calibri" pitchFamily="34" charset="-120"/>
              </a:rPr>
              <a:t>12 / 18</a:t>
            </a:r>
            <a:endParaRPr lang="en-US" sz="1000" dirty="0"/>
          </a:p>
        </p:txBody>
      </p:sp>
      <p:pic>
        <p:nvPicPr>
          <p:cNvPr id="22" name="Picture 21">
            <a:extLst>
              <a:ext uri="{FF2B5EF4-FFF2-40B4-BE49-F238E27FC236}">
                <a16:creationId xmlns:a16="http://schemas.microsoft.com/office/drawing/2014/main" id="{6ACE6EFA-0B1A-545D-CF02-41CFF9442C3C}"/>
              </a:ext>
            </a:extLst>
          </p:cNvPr>
          <p:cNvPicPr>
            <a:picLocks noChangeAspect="1"/>
          </p:cNvPicPr>
          <p:nvPr/>
        </p:nvPicPr>
        <p:blipFill>
          <a:blip r:embed="rId4"/>
          <a:stretch>
            <a:fillRect/>
          </a:stretch>
        </p:blipFill>
        <p:spPr>
          <a:xfrm>
            <a:off x="1390404" y="3063240"/>
            <a:ext cx="4846169" cy="347472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548640" y="1234440"/>
            <a:ext cx="10972800" cy="274320"/>
          </a:xfrm>
          <a:prstGeom prst="rect">
            <a:avLst/>
          </a:prstGeom>
          <a:noFill/>
          <a:ln/>
        </p:spPr>
        <p:txBody>
          <a:bodyPr wrap="square" rtlCol="0" anchor="ctr"/>
          <a:lstStyle/>
          <a:p>
            <a:pPr marL="0" indent="0">
              <a:buNone/>
            </a:pPr>
            <a:r>
              <a:rPr lang="en-US" sz="1100" b="1" kern="0" spc="200" dirty="0">
                <a:solidFill>
                  <a:srgbClr val="C00000"/>
                </a:solidFill>
                <a:latin typeface="Calibri" pitchFamily="34" charset="0"/>
                <a:ea typeface="Calibri" pitchFamily="34" charset="-122"/>
                <a:cs typeface="Calibri" pitchFamily="34" charset="-120"/>
              </a:rPr>
              <a:t>TRANSPLANT, INFECTIOUS DISEASE &amp; ONCOLOGY</a:t>
            </a:r>
            <a:endParaRPr lang="en-US" sz="1100" dirty="0"/>
          </a:p>
        </p:txBody>
      </p:sp>
      <p:sp>
        <p:nvSpPr>
          <p:cNvPr id="3" name="Text 1"/>
          <p:cNvSpPr/>
          <p:nvPr/>
        </p:nvSpPr>
        <p:spPr>
          <a:xfrm>
            <a:off x="548640" y="1508760"/>
            <a:ext cx="10972800" cy="685800"/>
          </a:xfrm>
          <a:prstGeom prst="rect">
            <a:avLst/>
          </a:prstGeom>
          <a:noFill/>
          <a:ln/>
        </p:spPr>
        <p:txBody>
          <a:bodyPr wrap="square" rtlCol="0" anchor="ctr"/>
          <a:lstStyle/>
          <a:p>
            <a:pPr marL="0" indent="0">
              <a:buNone/>
            </a:pPr>
            <a:r>
              <a:rPr lang="en-US" sz="3200" b="1" dirty="0">
                <a:solidFill>
                  <a:srgbClr val="1A1A1A"/>
                </a:solidFill>
                <a:latin typeface="Calibri" pitchFamily="34" charset="0"/>
                <a:ea typeface="Calibri" pitchFamily="34" charset="-122"/>
                <a:cs typeface="Calibri" pitchFamily="34" charset="-120"/>
              </a:rPr>
              <a:t>Example 3 — Zoster Vaccine After HCT</a:t>
            </a:r>
            <a:endParaRPr lang="en-US" sz="3200" dirty="0"/>
          </a:p>
        </p:txBody>
      </p:sp>
      <p:sp>
        <p:nvSpPr>
          <p:cNvPr id="4" name="Text 2"/>
          <p:cNvSpPr/>
          <p:nvPr/>
        </p:nvSpPr>
        <p:spPr>
          <a:xfrm>
            <a:off x="548640" y="2240280"/>
            <a:ext cx="10972800" cy="320040"/>
          </a:xfrm>
          <a:prstGeom prst="rect">
            <a:avLst/>
          </a:prstGeom>
          <a:noFill/>
          <a:ln/>
        </p:spPr>
        <p:txBody>
          <a:bodyPr wrap="square" rtlCol="0" anchor="ctr"/>
          <a:lstStyle/>
          <a:p>
            <a:pPr marL="0" indent="0">
              <a:buNone/>
            </a:pPr>
            <a:r>
              <a:rPr lang="en-US" sz="1400" i="1" dirty="0">
                <a:solidFill>
                  <a:srgbClr val="6B6B6B"/>
                </a:solidFill>
                <a:latin typeface="Calibri" pitchFamily="34" charset="0"/>
                <a:ea typeface="Calibri" pitchFamily="34" charset="-122"/>
                <a:cs typeface="Calibri" pitchFamily="34" charset="-120"/>
              </a:rPr>
              <a:t>Transplant, infectious disease, and oncology co-authorship</a:t>
            </a:r>
            <a:endParaRPr lang="en-US" sz="1400" dirty="0"/>
          </a:p>
        </p:txBody>
      </p:sp>
      <p:sp>
        <p:nvSpPr>
          <p:cNvPr id="5" name="Shape 3"/>
          <p:cNvSpPr/>
          <p:nvPr/>
        </p:nvSpPr>
        <p:spPr>
          <a:xfrm>
            <a:off x="548640" y="2651759"/>
            <a:ext cx="6583680" cy="3796541"/>
          </a:xfrm>
          <a:prstGeom prst="rect">
            <a:avLst/>
          </a:prstGeom>
          <a:solidFill>
            <a:srgbClr val="FFFFFF"/>
          </a:solidFill>
          <a:ln w="12700">
            <a:solidFill>
              <a:srgbClr val="E0E0E0"/>
            </a:solidFill>
            <a:prstDash val="solid"/>
          </a:ln>
        </p:spPr>
        <p:txBody>
          <a:bodyPr/>
          <a:lstStyle/>
          <a:p>
            <a:endParaRPr lang="en-US" dirty="0"/>
          </a:p>
        </p:txBody>
      </p:sp>
      <p:sp>
        <p:nvSpPr>
          <p:cNvPr id="6" name="Shape 4"/>
          <p:cNvSpPr/>
          <p:nvPr/>
        </p:nvSpPr>
        <p:spPr>
          <a:xfrm>
            <a:off x="548640" y="2651760"/>
            <a:ext cx="6583680" cy="411480"/>
          </a:xfrm>
          <a:prstGeom prst="rect">
            <a:avLst/>
          </a:prstGeom>
          <a:solidFill>
            <a:srgbClr val="C00000"/>
          </a:solidFill>
          <a:ln/>
        </p:spPr>
        <p:txBody>
          <a:bodyPr/>
          <a:lstStyle/>
          <a:p>
            <a:endParaRPr lang="en-US" dirty="0"/>
          </a:p>
        </p:txBody>
      </p:sp>
      <p:sp>
        <p:nvSpPr>
          <p:cNvPr id="7" name="Text 5"/>
          <p:cNvSpPr/>
          <p:nvPr/>
        </p:nvSpPr>
        <p:spPr>
          <a:xfrm>
            <a:off x="777240" y="2651760"/>
            <a:ext cx="6126480" cy="411480"/>
          </a:xfrm>
          <a:prstGeom prst="rect">
            <a:avLst/>
          </a:prstGeom>
          <a:noFill/>
          <a:ln/>
        </p:spPr>
        <p:txBody>
          <a:bodyPr wrap="square" rtlCol="0" anchor="ctr"/>
          <a:lstStyle/>
          <a:p>
            <a:pPr marL="0" indent="0">
              <a:buNone/>
            </a:pPr>
            <a:r>
              <a:rPr lang="en-US" sz="2000" b="1" kern="0" spc="200" dirty="0">
                <a:solidFill>
                  <a:srgbClr val="FFFFFF"/>
                </a:solidFill>
                <a:latin typeface="Calibri" pitchFamily="34" charset="0"/>
                <a:ea typeface="Calibri" pitchFamily="34" charset="-122"/>
                <a:cs typeface="Calibri" pitchFamily="34" charset="-120"/>
              </a:rPr>
              <a:t>PUBLICATION</a:t>
            </a:r>
            <a:endParaRPr lang="en-US" sz="2000" dirty="0"/>
          </a:p>
        </p:txBody>
      </p:sp>
      <p:sp>
        <p:nvSpPr>
          <p:cNvPr id="13" name="Shape 11"/>
          <p:cNvSpPr/>
          <p:nvPr/>
        </p:nvSpPr>
        <p:spPr>
          <a:xfrm>
            <a:off x="7315200" y="2651760"/>
            <a:ext cx="4343400" cy="3246120"/>
          </a:xfrm>
          <a:prstGeom prst="rect">
            <a:avLst/>
          </a:prstGeom>
          <a:solidFill>
            <a:srgbClr val="F5E6E6"/>
          </a:solidFill>
          <a:ln w="12700">
            <a:solidFill>
              <a:srgbClr val="E0E0E0"/>
            </a:solidFill>
            <a:prstDash val="solid"/>
          </a:ln>
        </p:spPr>
        <p:txBody>
          <a:bodyPr/>
          <a:lstStyle/>
          <a:p>
            <a:endParaRPr lang="en-US" dirty="0"/>
          </a:p>
        </p:txBody>
      </p:sp>
      <p:sp>
        <p:nvSpPr>
          <p:cNvPr id="14" name="Text 12"/>
          <p:cNvSpPr/>
          <p:nvPr/>
        </p:nvSpPr>
        <p:spPr>
          <a:xfrm>
            <a:off x="7543800" y="2788920"/>
            <a:ext cx="3886200" cy="256032"/>
          </a:xfrm>
          <a:prstGeom prst="rect">
            <a:avLst/>
          </a:prstGeom>
          <a:noFill/>
          <a:ln/>
        </p:spPr>
        <p:txBody>
          <a:bodyPr wrap="square" rtlCol="0" anchor="ctr"/>
          <a:lstStyle/>
          <a:p>
            <a:pPr marL="0" indent="0">
              <a:buNone/>
            </a:pPr>
            <a:r>
              <a:rPr lang="en-US" sz="1600" b="1" kern="0" spc="200" dirty="0">
                <a:solidFill>
                  <a:srgbClr val="C00000"/>
                </a:solidFill>
                <a:latin typeface="Calibri" pitchFamily="34" charset="0"/>
                <a:ea typeface="Calibri" pitchFamily="34" charset="-122"/>
                <a:cs typeface="Calibri" pitchFamily="34" charset="-120"/>
              </a:rPr>
              <a:t>INTERPROFESSIONAL THEMES</a:t>
            </a:r>
            <a:endParaRPr lang="en-US" sz="1600" dirty="0"/>
          </a:p>
        </p:txBody>
      </p:sp>
      <p:sp>
        <p:nvSpPr>
          <p:cNvPr id="15" name="Text 13"/>
          <p:cNvSpPr/>
          <p:nvPr/>
        </p:nvSpPr>
        <p:spPr>
          <a:xfrm>
            <a:off x="7589520" y="3090672"/>
            <a:ext cx="3794760" cy="457200"/>
          </a:xfrm>
          <a:prstGeom prst="rect">
            <a:avLst/>
          </a:prstGeom>
          <a:noFill/>
          <a:ln/>
        </p:spPr>
        <p:txBody>
          <a:bodyPr wrap="square" rtlCol="0" anchor="t"/>
          <a:lstStyle/>
          <a:p>
            <a:r>
              <a:rPr lang="en-US" sz="1400" dirty="0">
                <a:solidFill>
                  <a:srgbClr val="1A1A1A"/>
                </a:solidFill>
                <a:latin typeface="Calibri" pitchFamily="34" charset="0"/>
                <a:ea typeface="Calibri" pitchFamily="34" charset="-122"/>
                <a:cs typeface="Calibri" pitchFamily="34" charset="-120"/>
              </a:rPr>
              <a:t>Transplant, infectious disease, and oncology working together</a:t>
            </a:r>
            <a:endParaRPr lang="en-US" sz="1400" dirty="0"/>
          </a:p>
        </p:txBody>
      </p:sp>
      <p:sp>
        <p:nvSpPr>
          <p:cNvPr id="16" name="Text 14"/>
          <p:cNvSpPr/>
          <p:nvPr/>
        </p:nvSpPr>
        <p:spPr>
          <a:xfrm>
            <a:off x="7589520" y="3639312"/>
            <a:ext cx="3794760" cy="457200"/>
          </a:xfrm>
          <a:prstGeom prst="rect">
            <a:avLst/>
          </a:prstGeom>
          <a:noFill/>
          <a:ln/>
        </p:spPr>
        <p:txBody>
          <a:bodyPr wrap="square" rtlCol="0" anchor="t"/>
          <a:lstStyle/>
          <a:p>
            <a:r>
              <a:rPr lang="en-US" sz="1400" dirty="0">
                <a:solidFill>
                  <a:srgbClr val="1A1A1A"/>
                </a:solidFill>
                <a:latin typeface="Calibri" pitchFamily="34" charset="0"/>
                <a:ea typeface="Calibri" pitchFamily="34" charset="-122"/>
                <a:cs typeface="Calibri" pitchFamily="34" charset="-120"/>
              </a:rPr>
              <a:t>Vaccine response in an immunocompromised population</a:t>
            </a:r>
            <a:endParaRPr lang="en-US" sz="1400" dirty="0"/>
          </a:p>
        </p:txBody>
      </p:sp>
      <p:sp>
        <p:nvSpPr>
          <p:cNvPr id="17" name="Text 15"/>
          <p:cNvSpPr/>
          <p:nvPr/>
        </p:nvSpPr>
        <p:spPr>
          <a:xfrm>
            <a:off x="7589520" y="4197096"/>
            <a:ext cx="3794760" cy="457200"/>
          </a:xfrm>
          <a:prstGeom prst="rect">
            <a:avLst/>
          </a:prstGeom>
          <a:noFill/>
          <a:ln/>
        </p:spPr>
        <p:txBody>
          <a:bodyPr wrap="square" rtlCol="0" anchor="t"/>
          <a:lstStyle/>
          <a:p>
            <a:r>
              <a:rPr lang="en-US" sz="1400" dirty="0">
                <a:solidFill>
                  <a:srgbClr val="1A1A1A"/>
                </a:solidFill>
                <a:latin typeface="Calibri" pitchFamily="34" charset="0"/>
                <a:ea typeface="Calibri" pitchFamily="34" charset="-122"/>
                <a:cs typeface="Calibri" pitchFamily="34" charset="-120"/>
              </a:rPr>
              <a:t>Pilot study generating signal for larger work</a:t>
            </a:r>
            <a:endParaRPr lang="en-US" sz="1400" dirty="0"/>
          </a:p>
        </p:txBody>
      </p:sp>
      <p:sp>
        <p:nvSpPr>
          <p:cNvPr id="18" name="Text 16"/>
          <p:cNvSpPr/>
          <p:nvPr/>
        </p:nvSpPr>
        <p:spPr>
          <a:xfrm>
            <a:off x="7543800" y="4617720"/>
            <a:ext cx="3886200" cy="256032"/>
          </a:xfrm>
          <a:prstGeom prst="rect">
            <a:avLst/>
          </a:prstGeom>
          <a:noFill/>
          <a:ln/>
        </p:spPr>
        <p:txBody>
          <a:bodyPr wrap="square" rtlCol="0" anchor="ctr"/>
          <a:lstStyle/>
          <a:p>
            <a:pPr marL="0" indent="0">
              <a:buNone/>
            </a:pPr>
            <a:r>
              <a:rPr lang="en-US" sz="1600" b="1" kern="0" spc="200" dirty="0">
                <a:solidFill>
                  <a:srgbClr val="C00000"/>
                </a:solidFill>
                <a:latin typeface="Calibri" pitchFamily="34" charset="0"/>
                <a:ea typeface="Calibri" pitchFamily="34" charset="-122"/>
                <a:cs typeface="Calibri" pitchFamily="34" charset="-120"/>
              </a:rPr>
              <a:t>WHY IT FITS TODAY'S TALK</a:t>
            </a:r>
            <a:endParaRPr lang="en-US" sz="1600" dirty="0"/>
          </a:p>
        </p:txBody>
      </p:sp>
      <p:sp>
        <p:nvSpPr>
          <p:cNvPr id="19" name="Text 17"/>
          <p:cNvSpPr/>
          <p:nvPr/>
        </p:nvSpPr>
        <p:spPr>
          <a:xfrm>
            <a:off x="7589520" y="4937760"/>
            <a:ext cx="3931920" cy="914400"/>
          </a:xfrm>
          <a:prstGeom prst="rect">
            <a:avLst/>
          </a:prstGeom>
          <a:noFill/>
          <a:ln/>
        </p:spPr>
        <p:txBody>
          <a:bodyPr wrap="square" rtlCol="0" anchor="t"/>
          <a:lstStyle/>
          <a:p>
            <a:pPr marL="0" indent="0">
              <a:buNone/>
            </a:pPr>
            <a:r>
              <a:rPr lang="en-US" sz="1400" dirty="0">
                <a:solidFill>
                  <a:srgbClr val="1A1A1A"/>
                </a:solidFill>
                <a:latin typeface="Calibri" pitchFamily="34" charset="0"/>
                <a:ea typeface="Calibri" pitchFamily="34" charset="-122"/>
                <a:cs typeface="Calibri" pitchFamily="34" charset="-120"/>
              </a:rPr>
              <a:t>Shows how interprofessional and interspecialty co-authorship is required when a clinical question sits at the intersection of multiple fields.</a:t>
            </a:r>
            <a:endParaRPr lang="en-US" sz="1400" dirty="0"/>
          </a:p>
        </p:txBody>
      </p:sp>
      <p:sp>
        <p:nvSpPr>
          <p:cNvPr id="21" name="Text 19"/>
          <p:cNvSpPr/>
          <p:nvPr/>
        </p:nvSpPr>
        <p:spPr>
          <a:xfrm>
            <a:off x="11155680" y="6537960"/>
            <a:ext cx="914400" cy="274320"/>
          </a:xfrm>
          <a:prstGeom prst="rect">
            <a:avLst/>
          </a:prstGeom>
          <a:noFill/>
          <a:ln/>
        </p:spPr>
        <p:txBody>
          <a:bodyPr wrap="square" rtlCol="0" anchor="ctr"/>
          <a:lstStyle/>
          <a:p>
            <a:pPr marL="0" indent="0" algn="r">
              <a:buNone/>
            </a:pPr>
            <a:r>
              <a:rPr lang="en-US" sz="1000" dirty="0">
                <a:solidFill>
                  <a:srgbClr val="6B6B6B"/>
                </a:solidFill>
                <a:latin typeface="Calibri" pitchFamily="34" charset="0"/>
                <a:ea typeface="Calibri" pitchFamily="34" charset="-122"/>
                <a:cs typeface="Calibri" pitchFamily="34" charset="-120"/>
              </a:rPr>
              <a:t>13 / 18</a:t>
            </a:r>
            <a:endParaRPr lang="en-US" sz="1000" dirty="0"/>
          </a:p>
        </p:txBody>
      </p:sp>
      <p:pic>
        <p:nvPicPr>
          <p:cNvPr id="22" name="Picture 21">
            <a:extLst>
              <a:ext uri="{FF2B5EF4-FFF2-40B4-BE49-F238E27FC236}">
                <a16:creationId xmlns:a16="http://schemas.microsoft.com/office/drawing/2014/main" id="{82081CAA-1065-5CB7-6B29-DCB7636C9280}"/>
              </a:ext>
            </a:extLst>
          </p:cNvPr>
          <p:cNvPicPr>
            <a:picLocks noChangeAspect="1"/>
          </p:cNvPicPr>
          <p:nvPr/>
        </p:nvPicPr>
        <p:blipFill>
          <a:blip r:embed="rId4"/>
          <a:stretch>
            <a:fillRect/>
          </a:stretch>
        </p:blipFill>
        <p:spPr>
          <a:xfrm>
            <a:off x="548640" y="3063240"/>
            <a:ext cx="6598920" cy="333642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5">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548640" y="1234440"/>
            <a:ext cx="10972800" cy="274320"/>
          </a:xfrm>
          <a:prstGeom prst="rect">
            <a:avLst/>
          </a:prstGeom>
          <a:noFill/>
          <a:ln/>
        </p:spPr>
        <p:txBody>
          <a:bodyPr wrap="square" rtlCol="0" anchor="ctr"/>
          <a:lstStyle/>
          <a:p>
            <a:pPr marL="0" indent="0">
              <a:buNone/>
            </a:pPr>
            <a:r>
              <a:rPr lang="en-US" sz="1100" b="1" kern="0" spc="200" dirty="0">
                <a:solidFill>
                  <a:srgbClr val="C00000"/>
                </a:solidFill>
                <a:latin typeface="Calibri" pitchFamily="34" charset="0"/>
                <a:ea typeface="Calibri" pitchFamily="34" charset="-122"/>
                <a:cs typeface="Calibri" pitchFamily="34" charset="-120"/>
              </a:rPr>
              <a:t>PROFESSIONAL SOCIETY TRAINING GUIDELINES</a:t>
            </a:r>
            <a:endParaRPr lang="en-US" sz="1100" dirty="0"/>
          </a:p>
        </p:txBody>
      </p:sp>
      <p:sp>
        <p:nvSpPr>
          <p:cNvPr id="3" name="Text 1"/>
          <p:cNvSpPr/>
          <p:nvPr/>
        </p:nvSpPr>
        <p:spPr>
          <a:xfrm>
            <a:off x="548640" y="1508760"/>
            <a:ext cx="10972800" cy="685800"/>
          </a:xfrm>
          <a:prstGeom prst="rect">
            <a:avLst/>
          </a:prstGeom>
          <a:noFill/>
          <a:ln/>
        </p:spPr>
        <p:txBody>
          <a:bodyPr wrap="square" rtlCol="0" anchor="ctr"/>
          <a:lstStyle/>
          <a:p>
            <a:pPr marL="0" indent="0">
              <a:buNone/>
            </a:pPr>
            <a:r>
              <a:rPr lang="en-US" sz="3200" b="1" dirty="0">
                <a:solidFill>
                  <a:srgbClr val="1A1A1A"/>
                </a:solidFill>
                <a:latin typeface="Calibri" pitchFamily="34" charset="0"/>
                <a:ea typeface="Calibri" pitchFamily="34" charset="-122"/>
                <a:cs typeface="Calibri" pitchFamily="34" charset="-120"/>
              </a:rPr>
              <a:t>Example 4 — HCT Fellowship Training Guidelines</a:t>
            </a:r>
            <a:endParaRPr lang="en-US" sz="3200" dirty="0"/>
          </a:p>
        </p:txBody>
      </p:sp>
      <p:sp>
        <p:nvSpPr>
          <p:cNvPr id="4" name="Text 2"/>
          <p:cNvSpPr/>
          <p:nvPr/>
        </p:nvSpPr>
        <p:spPr>
          <a:xfrm>
            <a:off x="548640" y="2240280"/>
            <a:ext cx="10972800" cy="320040"/>
          </a:xfrm>
          <a:prstGeom prst="rect">
            <a:avLst/>
          </a:prstGeom>
          <a:noFill/>
          <a:ln/>
        </p:spPr>
        <p:txBody>
          <a:bodyPr wrap="square" rtlCol="0" anchor="ctr"/>
          <a:lstStyle/>
          <a:p>
            <a:pPr marL="0" indent="0">
              <a:buNone/>
            </a:pPr>
            <a:r>
              <a:rPr lang="en-US" sz="1400" i="1" dirty="0">
                <a:solidFill>
                  <a:srgbClr val="6B6B6B"/>
                </a:solidFill>
                <a:latin typeface="Calibri" pitchFamily="34" charset="0"/>
                <a:ea typeface="Calibri" pitchFamily="34" charset="-122"/>
                <a:cs typeface="Calibri" pitchFamily="34" charset="-120"/>
              </a:rPr>
              <a:t>Society-level interprofessional education work</a:t>
            </a:r>
            <a:endParaRPr lang="en-US" sz="1400" dirty="0"/>
          </a:p>
        </p:txBody>
      </p:sp>
      <p:sp>
        <p:nvSpPr>
          <p:cNvPr id="5" name="Shape 3"/>
          <p:cNvSpPr/>
          <p:nvPr/>
        </p:nvSpPr>
        <p:spPr>
          <a:xfrm>
            <a:off x="548640" y="2651760"/>
            <a:ext cx="6492240" cy="3589020"/>
          </a:xfrm>
          <a:prstGeom prst="rect">
            <a:avLst/>
          </a:prstGeom>
          <a:solidFill>
            <a:srgbClr val="FFFFFF"/>
          </a:solidFill>
          <a:ln w="12700">
            <a:solidFill>
              <a:srgbClr val="E0E0E0"/>
            </a:solidFill>
            <a:prstDash val="solid"/>
          </a:ln>
        </p:spPr>
        <p:txBody>
          <a:bodyPr/>
          <a:lstStyle/>
          <a:p>
            <a:endParaRPr lang="en-US" dirty="0"/>
          </a:p>
        </p:txBody>
      </p:sp>
      <p:sp>
        <p:nvSpPr>
          <p:cNvPr id="6" name="Shape 4"/>
          <p:cNvSpPr/>
          <p:nvPr/>
        </p:nvSpPr>
        <p:spPr>
          <a:xfrm>
            <a:off x="548640" y="2651760"/>
            <a:ext cx="6583680" cy="411480"/>
          </a:xfrm>
          <a:prstGeom prst="rect">
            <a:avLst/>
          </a:prstGeom>
          <a:solidFill>
            <a:srgbClr val="C00000"/>
          </a:solidFill>
          <a:ln/>
        </p:spPr>
        <p:txBody>
          <a:bodyPr/>
          <a:lstStyle/>
          <a:p>
            <a:endParaRPr lang="en-US" dirty="0"/>
          </a:p>
        </p:txBody>
      </p:sp>
      <p:sp>
        <p:nvSpPr>
          <p:cNvPr id="7" name="Text 5"/>
          <p:cNvSpPr/>
          <p:nvPr/>
        </p:nvSpPr>
        <p:spPr>
          <a:xfrm>
            <a:off x="777240" y="2651760"/>
            <a:ext cx="6126480" cy="411480"/>
          </a:xfrm>
          <a:prstGeom prst="rect">
            <a:avLst/>
          </a:prstGeom>
          <a:noFill/>
          <a:ln/>
        </p:spPr>
        <p:txBody>
          <a:bodyPr wrap="square" rtlCol="0" anchor="ctr"/>
          <a:lstStyle/>
          <a:p>
            <a:pPr marL="0" indent="0">
              <a:buNone/>
            </a:pPr>
            <a:r>
              <a:rPr lang="en-US" sz="1200" b="1" kern="0" spc="200" dirty="0">
                <a:solidFill>
                  <a:srgbClr val="FFFFFF"/>
                </a:solidFill>
                <a:latin typeface="Calibri" pitchFamily="34" charset="0"/>
                <a:ea typeface="Calibri" pitchFamily="34" charset="-122"/>
                <a:cs typeface="Calibri" pitchFamily="34" charset="-120"/>
              </a:rPr>
              <a:t>PUBLICATION</a:t>
            </a:r>
            <a:endParaRPr lang="en-US" sz="1200" dirty="0"/>
          </a:p>
        </p:txBody>
      </p:sp>
      <p:sp>
        <p:nvSpPr>
          <p:cNvPr id="13" name="Shape 11"/>
          <p:cNvSpPr/>
          <p:nvPr/>
        </p:nvSpPr>
        <p:spPr>
          <a:xfrm>
            <a:off x="7315200" y="2651760"/>
            <a:ext cx="4343400" cy="3246120"/>
          </a:xfrm>
          <a:prstGeom prst="rect">
            <a:avLst/>
          </a:prstGeom>
          <a:solidFill>
            <a:srgbClr val="F5E6E6"/>
          </a:solidFill>
          <a:ln w="12700">
            <a:solidFill>
              <a:srgbClr val="E0E0E0"/>
            </a:solidFill>
            <a:prstDash val="solid"/>
          </a:ln>
        </p:spPr>
        <p:txBody>
          <a:bodyPr/>
          <a:lstStyle/>
          <a:p>
            <a:endParaRPr lang="en-US" dirty="0"/>
          </a:p>
        </p:txBody>
      </p:sp>
      <p:sp>
        <p:nvSpPr>
          <p:cNvPr id="14" name="Text 12"/>
          <p:cNvSpPr/>
          <p:nvPr/>
        </p:nvSpPr>
        <p:spPr>
          <a:xfrm>
            <a:off x="7543800" y="2788920"/>
            <a:ext cx="3886200" cy="256032"/>
          </a:xfrm>
          <a:prstGeom prst="rect">
            <a:avLst/>
          </a:prstGeom>
          <a:noFill/>
          <a:ln/>
        </p:spPr>
        <p:txBody>
          <a:bodyPr wrap="square" rtlCol="0" anchor="ctr"/>
          <a:lstStyle/>
          <a:p>
            <a:pPr marL="0" indent="0">
              <a:buNone/>
            </a:pPr>
            <a:r>
              <a:rPr lang="en-US" sz="1600" b="1" kern="0" spc="200" dirty="0">
                <a:solidFill>
                  <a:srgbClr val="C00000"/>
                </a:solidFill>
                <a:latin typeface="Calibri" pitchFamily="34" charset="0"/>
                <a:ea typeface="Calibri" pitchFamily="34" charset="-122"/>
                <a:cs typeface="Calibri" pitchFamily="34" charset="-120"/>
              </a:rPr>
              <a:t>INTERPROFESSIONAL THEMES</a:t>
            </a:r>
            <a:endParaRPr lang="en-US" sz="1600" dirty="0"/>
          </a:p>
        </p:txBody>
      </p:sp>
      <p:sp>
        <p:nvSpPr>
          <p:cNvPr id="15" name="Text 13"/>
          <p:cNvSpPr/>
          <p:nvPr/>
        </p:nvSpPr>
        <p:spPr>
          <a:xfrm>
            <a:off x="7589520" y="3090672"/>
            <a:ext cx="3840480" cy="1527048"/>
          </a:xfrm>
          <a:prstGeom prst="rect">
            <a:avLst/>
          </a:prstGeom>
          <a:noFill/>
          <a:ln/>
        </p:spPr>
        <p:txBody>
          <a:bodyPr wrap="square" rtlCol="0" anchor="t"/>
          <a:lstStyle/>
          <a:p>
            <a:pPr marL="285750" indent="-285750">
              <a:buFont typeface="Arial" panose="020B0604020202020204" pitchFamily="34" charset="0"/>
              <a:buChar char="•"/>
            </a:pPr>
            <a:r>
              <a:rPr lang="en-US" sz="1400" dirty="0">
                <a:solidFill>
                  <a:srgbClr val="1A1A1A"/>
                </a:solidFill>
                <a:latin typeface="Calibri" pitchFamily="34" charset="0"/>
                <a:ea typeface="Calibri" pitchFamily="34" charset="-122"/>
                <a:cs typeface="Calibri" pitchFamily="34" charset="-120"/>
              </a:rPr>
              <a:t>Society-level scholarship shaping training standards</a:t>
            </a:r>
          </a:p>
          <a:p>
            <a:pPr marL="285750" indent="-285750">
              <a:buFont typeface="Arial" panose="020B0604020202020204" pitchFamily="34" charset="0"/>
              <a:buChar char="•"/>
            </a:pPr>
            <a:r>
              <a:rPr lang="en-US" sz="1400" dirty="0">
                <a:solidFill>
                  <a:srgbClr val="1A1A1A"/>
                </a:solidFill>
                <a:latin typeface="Calibri" pitchFamily="34" charset="0"/>
                <a:ea typeface="Calibri" pitchFamily="34" charset="-122"/>
                <a:cs typeface="Calibri" pitchFamily="34" charset="-120"/>
              </a:rPr>
              <a:t>Multidisciplinary author team across HCT and IEC specialties</a:t>
            </a:r>
          </a:p>
          <a:p>
            <a:pPr marL="285750" indent="-285750">
              <a:buFont typeface="Arial" panose="020B0604020202020204" pitchFamily="34" charset="0"/>
              <a:buChar char="•"/>
            </a:pPr>
            <a:r>
              <a:rPr lang="en-US" sz="1400" dirty="0">
                <a:solidFill>
                  <a:srgbClr val="1A1A1A"/>
                </a:solidFill>
                <a:latin typeface="Calibri" pitchFamily="34" charset="0"/>
                <a:ea typeface="Calibri" pitchFamily="34" charset="-122"/>
                <a:cs typeface="Calibri" pitchFamily="34" charset="-120"/>
              </a:rPr>
              <a:t>Education-focused work with workforce-wide reach</a:t>
            </a:r>
            <a:endParaRPr lang="en-US" sz="1400" dirty="0"/>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400" dirty="0"/>
          </a:p>
        </p:txBody>
      </p:sp>
      <p:sp>
        <p:nvSpPr>
          <p:cNvPr id="16" name="Text 14"/>
          <p:cNvSpPr/>
          <p:nvPr/>
        </p:nvSpPr>
        <p:spPr>
          <a:xfrm>
            <a:off x="7589520" y="3602736"/>
            <a:ext cx="3794760" cy="457200"/>
          </a:xfrm>
          <a:prstGeom prst="rect">
            <a:avLst/>
          </a:prstGeom>
          <a:noFill/>
          <a:ln/>
        </p:spPr>
        <p:txBody>
          <a:bodyPr wrap="square" rtlCol="0" anchor="t"/>
          <a:lstStyle/>
          <a:p>
            <a:endParaRPr lang="en-US" sz="1400" dirty="0"/>
          </a:p>
        </p:txBody>
      </p:sp>
      <p:sp>
        <p:nvSpPr>
          <p:cNvPr id="18" name="Text 16"/>
          <p:cNvSpPr/>
          <p:nvPr/>
        </p:nvSpPr>
        <p:spPr>
          <a:xfrm>
            <a:off x="7543800" y="4617720"/>
            <a:ext cx="3886200" cy="256032"/>
          </a:xfrm>
          <a:prstGeom prst="rect">
            <a:avLst/>
          </a:prstGeom>
          <a:noFill/>
          <a:ln/>
        </p:spPr>
        <p:txBody>
          <a:bodyPr wrap="square" rtlCol="0" anchor="ctr"/>
          <a:lstStyle/>
          <a:p>
            <a:pPr marL="0" indent="0">
              <a:buNone/>
            </a:pPr>
            <a:r>
              <a:rPr lang="en-US" sz="1600" b="1" kern="0" spc="200" dirty="0">
                <a:solidFill>
                  <a:srgbClr val="C00000"/>
                </a:solidFill>
                <a:latin typeface="Calibri" pitchFamily="34" charset="0"/>
                <a:ea typeface="Calibri" pitchFamily="34" charset="-122"/>
                <a:cs typeface="Calibri" pitchFamily="34" charset="-120"/>
              </a:rPr>
              <a:t>WHY IT FITS TODAY'S TALK</a:t>
            </a:r>
            <a:endParaRPr lang="en-US" sz="1600" dirty="0"/>
          </a:p>
        </p:txBody>
      </p:sp>
      <p:sp>
        <p:nvSpPr>
          <p:cNvPr id="19" name="Text 17"/>
          <p:cNvSpPr/>
          <p:nvPr/>
        </p:nvSpPr>
        <p:spPr>
          <a:xfrm>
            <a:off x="7589520" y="4892040"/>
            <a:ext cx="3794760" cy="914400"/>
          </a:xfrm>
          <a:prstGeom prst="rect">
            <a:avLst/>
          </a:prstGeom>
          <a:noFill/>
          <a:ln/>
        </p:spPr>
        <p:txBody>
          <a:bodyPr wrap="square" rtlCol="0" anchor="t"/>
          <a:lstStyle/>
          <a:p>
            <a:pPr marL="0" indent="0">
              <a:buNone/>
            </a:pPr>
            <a:r>
              <a:rPr lang="en-US" sz="1400" dirty="0">
                <a:solidFill>
                  <a:srgbClr val="1A1A1A"/>
                </a:solidFill>
                <a:latin typeface="Calibri" pitchFamily="34" charset="0"/>
                <a:ea typeface="Calibri" pitchFamily="34" charset="-122"/>
                <a:cs typeface="Calibri" pitchFamily="34" charset="-120"/>
              </a:rPr>
              <a:t>Illustrates how interprofessional co-authorship scales up to society guidelines that influence how every discipline is trained.</a:t>
            </a:r>
            <a:endParaRPr lang="en-US" sz="1400" dirty="0"/>
          </a:p>
        </p:txBody>
      </p:sp>
      <p:sp>
        <p:nvSpPr>
          <p:cNvPr id="21" name="Text 19"/>
          <p:cNvSpPr/>
          <p:nvPr/>
        </p:nvSpPr>
        <p:spPr>
          <a:xfrm>
            <a:off x="11155680" y="6537960"/>
            <a:ext cx="914400" cy="274320"/>
          </a:xfrm>
          <a:prstGeom prst="rect">
            <a:avLst/>
          </a:prstGeom>
          <a:noFill/>
          <a:ln/>
        </p:spPr>
        <p:txBody>
          <a:bodyPr wrap="square" rtlCol="0" anchor="ctr"/>
          <a:lstStyle/>
          <a:p>
            <a:pPr marL="0" indent="0" algn="r">
              <a:buNone/>
            </a:pPr>
            <a:r>
              <a:rPr lang="en-US" sz="1000" dirty="0">
                <a:solidFill>
                  <a:srgbClr val="6B6B6B"/>
                </a:solidFill>
                <a:latin typeface="Calibri" pitchFamily="34" charset="0"/>
                <a:ea typeface="Calibri" pitchFamily="34" charset="-122"/>
                <a:cs typeface="Calibri" pitchFamily="34" charset="-120"/>
              </a:rPr>
              <a:t>14 / 18</a:t>
            </a:r>
            <a:endParaRPr lang="en-US" sz="1000" dirty="0"/>
          </a:p>
        </p:txBody>
      </p:sp>
      <p:pic>
        <p:nvPicPr>
          <p:cNvPr id="22" name="Picture 21">
            <a:extLst>
              <a:ext uri="{FF2B5EF4-FFF2-40B4-BE49-F238E27FC236}">
                <a16:creationId xmlns:a16="http://schemas.microsoft.com/office/drawing/2014/main" id="{CA41A70D-B58A-1FA5-AABA-103A410AA47D}"/>
              </a:ext>
            </a:extLst>
          </p:cNvPr>
          <p:cNvPicPr>
            <a:picLocks noChangeAspect="1"/>
          </p:cNvPicPr>
          <p:nvPr/>
        </p:nvPicPr>
        <p:blipFill>
          <a:blip r:embed="rId4"/>
          <a:stretch>
            <a:fillRect/>
          </a:stretch>
        </p:blipFill>
        <p:spPr>
          <a:xfrm>
            <a:off x="548640" y="3063240"/>
            <a:ext cx="6583680" cy="329184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6">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548640" y="1234440"/>
            <a:ext cx="10972800" cy="274320"/>
          </a:xfrm>
          <a:prstGeom prst="rect">
            <a:avLst/>
          </a:prstGeom>
          <a:noFill/>
          <a:ln/>
        </p:spPr>
        <p:txBody>
          <a:bodyPr wrap="square" rtlCol="0" anchor="ctr"/>
          <a:lstStyle/>
          <a:p>
            <a:pPr marL="0" indent="0">
              <a:buNone/>
            </a:pPr>
            <a:r>
              <a:rPr lang="en-US" sz="1100" b="1" kern="0" spc="200" dirty="0">
                <a:solidFill>
                  <a:srgbClr val="C00000"/>
                </a:solidFill>
                <a:latin typeface="Calibri" pitchFamily="34" charset="0"/>
                <a:ea typeface="Calibri" pitchFamily="34" charset="-122"/>
                <a:cs typeface="Calibri" pitchFamily="34" charset="-120"/>
              </a:rPr>
              <a:t>COMMON THREADS</a:t>
            </a:r>
            <a:endParaRPr lang="en-US" sz="1100" dirty="0"/>
          </a:p>
        </p:txBody>
      </p:sp>
      <p:sp>
        <p:nvSpPr>
          <p:cNvPr id="3" name="Text 1"/>
          <p:cNvSpPr/>
          <p:nvPr/>
        </p:nvSpPr>
        <p:spPr>
          <a:xfrm>
            <a:off x="548640" y="1508760"/>
            <a:ext cx="10972800" cy="685800"/>
          </a:xfrm>
          <a:prstGeom prst="rect">
            <a:avLst/>
          </a:prstGeom>
          <a:noFill/>
          <a:ln/>
        </p:spPr>
        <p:txBody>
          <a:bodyPr wrap="square" rtlCol="0" anchor="ctr"/>
          <a:lstStyle/>
          <a:p>
            <a:pPr marL="0" indent="0">
              <a:buNone/>
            </a:pPr>
            <a:r>
              <a:rPr lang="en-US" sz="3200" b="1" dirty="0">
                <a:solidFill>
                  <a:srgbClr val="1A1A1A"/>
                </a:solidFill>
                <a:latin typeface="Calibri" pitchFamily="34" charset="0"/>
                <a:ea typeface="Calibri" pitchFamily="34" charset="-122"/>
                <a:cs typeface="Calibri" pitchFamily="34" charset="-120"/>
              </a:rPr>
              <a:t>What Made These Projects Work</a:t>
            </a:r>
            <a:endParaRPr lang="en-US" sz="3200" dirty="0"/>
          </a:p>
        </p:txBody>
      </p:sp>
      <p:sp>
        <p:nvSpPr>
          <p:cNvPr id="4" name="Shape 2"/>
          <p:cNvSpPr/>
          <p:nvPr/>
        </p:nvSpPr>
        <p:spPr>
          <a:xfrm>
            <a:off x="548640" y="2514600"/>
            <a:ext cx="3657600" cy="1600200"/>
          </a:xfrm>
          <a:prstGeom prst="rect">
            <a:avLst/>
          </a:prstGeom>
          <a:solidFill>
            <a:srgbClr val="FFFFFF"/>
          </a:solidFill>
          <a:ln w="12700">
            <a:solidFill>
              <a:srgbClr val="E0E0E0"/>
            </a:solidFill>
            <a:prstDash val="solid"/>
          </a:ln>
        </p:spPr>
        <p:txBody>
          <a:bodyPr/>
          <a:lstStyle/>
          <a:p>
            <a:endParaRPr lang="en-US" dirty="0"/>
          </a:p>
        </p:txBody>
      </p:sp>
      <p:sp>
        <p:nvSpPr>
          <p:cNvPr id="5" name="Text 3"/>
          <p:cNvSpPr/>
          <p:nvPr/>
        </p:nvSpPr>
        <p:spPr>
          <a:xfrm>
            <a:off x="822960" y="2679192"/>
            <a:ext cx="914400" cy="365760"/>
          </a:xfrm>
          <a:prstGeom prst="rect">
            <a:avLst/>
          </a:prstGeom>
          <a:noFill/>
          <a:ln/>
        </p:spPr>
        <p:txBody>
          <a:bodyPr wrap="square" rtlCol="0" anchor="ctr"/>
          <a:lstStyle/>
          <a:p>
            <a:pPr marL="0" indent="0">
              <a:buNone/>
            </a:pPr>
            <a:r>
              <a:rPr lang="en-US" sz="2400" b="1" dirty="0">
                <a:solidFill>
                  <a:srgbClr val="C00000"/>
                </a:solidFill>
                <a:latin typeface="Arial" pitchFamily="34" charset="0"/>
                <a:ea typeface="Arial" pitchFamily="34" charset="-122"/>
                <a:cs typeface="Arial" pitchFamily="34" charset="-120"/>
              </a:rPr>
              <a:t>01</a:t>
            </a:r>
            <a:endParaRPr lang="en-US" sz="2400" dirty="0"/>
          </a:p>
        </p:txBody>
      </p:sp>
      <p:sp>
        <p:nvSpPr>
          <p:cNvPr id="6" name="Text 4"/>
          <p:cNvSpPr/>
          <p:nvPr/>
        </p:nvSpPr>
        <p:spPr>
          <a:xfrm>
            <a:off x="822960" y="3108960"/>
            <a:ext cx="3108960" cy="365760"/>
          </a:xfrm>
          <a:prstGeom prst="rect">
            <a:avLst/>
          </a:prstGeom>
          <a:noFill/>
          <a:ln/>
        </p:spPr>
        <p:txBody>
          <a:bodyPr wrap="square" rtlCol="0" anchor="ctr"/>
          <a:lstStyle/>
          <a:p>
            <a:pPr marL="0" indent="0">
              <a:buNone/>
            </a:pPr>
            <a:r>
              <a:rPr lang="en-US" b="1" dirty="0">
                <a:solidFill>
                  <a:srgbClr val="1A1A1A"/>
                </a:solidFill>
                <a:latin typeface="Calibri" pitchFamily="34" charset="0"/>
                <a:ea typeface="Calibri" pitchFamily="34" charset="-122"/>
                <a:cs typeface="Calibri" pitchFamily="34" charset="-120"/>
              </a:rPr>
              <a:t>Clinically meaningful question</a:t>
            </a:r>
            <a:endParaRPr lang="en-US" dirty="0"/>
          </a:p>
        </p:txBody>
      </p:sp>
      <p:sp>
        <p:nvSpPr>
          <p:cNvPr id="7" name="Text 5"/>
          <p:cNvSpPr/>
          <p:nvPr/>
        </p:nvSpPr>
        <p:spPr>
          <a:xfrm>
            <a:off x="822960" y="3474720"/>
            <a:ext cx="3108960" cy="685800"/>
          </a:xfrm>
          <a:prstGeom prst="rect">
            <a:avLst/>
          </a:prstGeom>
          <a:noFill/>
          <a:ln/>
        </p:spPr>
        <p:txBody>
          <a:bodyPr wrap="square" rtlCol="0" anchor="ctr"/>
          <a:lstStyle/>
          <a:p>
            <a:pPr marL="0" indent="0">
              <a:buNone/>
            </a:pPr>
            <a:r>
              <a:rPr lang="en-US" sz="1400" dirty="0">
                <a:solidFill>
                  <a:srgbClr val="6B6B6B"/>
                </a:solidFill>
                <a:latin typeface="Calibri" pitchFamily="34" charset="0"/>
                <a:ea typeface="Calibri" pitchFamily="34" charset="-122"/>
                <a:cs typeface="Calibri" pitchFamily="34" charset="-120"/>
              </a:rPr>
              <a:t>Every co-author could see why it mattered for patients.</a:t>
            </a:r>
            <a:endParaRPr lang="en-US" sz="1400" dirty="0"/>
          </a:p>
        </p:txBody>
      </p:sp>
      <p:sp>
        <p:nvSpPr>
          <p:cNvPr id="8" name="Shape 6"/>
          <p:cNvSpPr/>
          <p:nvPr/>
        </p:nvSpPr>
        <p:spPr>
          <a:xfrm>
            <a:off x="4343400" y="2514600"/>
            <a:ext cx="3657600" cy="1600200"/>
          </a:xfrm>
          <a:prstGeom prst="rect">
            <a:avLst/>
          </a:prstGeom>
          <a:solidFill>
            <a:srgbClr val="FFFFFF"/>
          </a:solidFill>
          <a:ln w="12700">
            <a:solidFill>
              <a:srgbClr val="E0E0E0"/>
            </a:solidFill>
            <a:prstDash val="solid"/>
          </a:ln>
        </p:spPr>
        <p:txBody>
          <a:bodyPr/>
          <a:lstStyle/>
          <a:p>
            <a:endParaRPr lang="en-US" dirty="0"/>
          </a:p>
        </p:txBody>
      </p:sp>
      <p:sp>
        <p:nvSpPr>
          <p:cNvPr id="9" name="Text 7"/>
          <p:cNvSpPr/>
          <p:nvPr/>
        </p:nvSpPr>
        <p:spPr>
          <a:xfrm>
            <a:off x="4617720" y="2679192"/>
            <a:ext cx="914400" cy="365760"/>
          </a:xfrm>
          <a:prstGeom prst="rect">
            <a:avLst/>
          </a:prstGeom>
          <a:noFill/>
          <a:ln/>
        </p:spPr>
        <p:txBody>
          <a:bodyPr wrap="square" rtlCol="0" anchor="ctr"/>
          <a:lstStyle/>
          <a:p>
            <a:pPr marL="0" indent="0">
              <a:buNone/>
            </a:pPr>
            <a:r>
              <a:rPr lang="en-US" sz="2400" b="1" dirty="0">
                <a:solidFill>
                  <a:srgbClr val="C00000"/>
                </a:solidFill>
                <a:latin typeface="Arial" pitchFamily="34" charset="0"/>
                <a:ea typeface="Arial" pitchFamily="34" charset="-122"/>
                <a:cs typeface="Arial" pitchFamily="34" charset="-120"/>
              </a:rPr>
              <a:t>02</a:t>
            </a:r>
            <a:endParaRPr lang="en-US" sz="2400" dirty="0"/>
          </a:p>
        </p:txBody>
      </p:sp>
      <p:sp>
        <p:nvSpPr>
          <p:cNvPr id="10" name="Text 8"/>
          <p:cNvSpPr/>
          <p:nvPr/>
        </p:nvSpPr>
        <p:spPr>
          <a:xfrm>
            <a:off x="4617720" y="3108960"/>
            <a:ext cx="3108960" cy="365760"/>
          </a:xfrm>
          <a:prstGeom prst="rect">
            <a:avLst/>
          </a:prstGeom>
          <a:noFill/>
          <a:ln/>
        </p:spPr>
        <p:txBody>
          <a:bodyPr wrap="square" rtlCol="0" anchor="ctr"/>
          <a:lstStyle/>
          <a:p>
            <a:pPr marL="0" indent="0">
              <a:buNone/>
            </a:pPr>
            <a:r>
              <a:rPr lang="en-US" b="1" dirty="0">
                <a:solidFill>
                  <a:srgbClr val="1A1A1A"/>
                </a:solidFill>
                <a:latin typeface="Calibri" pitchFamily="34" charset="0"/>
                <a:ea typeface="Calibri" pitchFamily="34" charset="-122"/>
                <a:cs typeface="Calibri" pitchFamily="34" charset="-120"/>
              </a:rPr>
              <a:t>Clear roles</a:t>
            </a:r>
            <a:endParaRPr lang="en-US" dirty="0"/>
          </a:p>
        </p:txBody>
      </p:sp>
      <p:sp>
        <p:nvSpPr>
          <p:cNvPr id="11" name="Text 9"/>
          <p:cNvSpPr/>
          <p:nvPr/>
        </p:nvSpPr>
        <p:spPr>
          <a:xfrm>
            <a:off x="4617720" y="3474720"/>
            <a:ext cx="3108960" cy="685800"/>
          </a:xfrm>
          <a:prstGeom prst="rect">
            <a:avLst/>
          </a:prstGeom>
          <a:noFill/>
          <a:ln/>
        </p:spPr>
        <p:txBody>
          <a:bodyPr wrap="square" rtlCol="0" anchor="ctr"/>
          <a:lstStyle/>
          <a:p>
            <a:pPr marL="0" indent="0">
              <a:buNone/>
            </a:pPr>
            <a:r>
              <a:rPr lang="en-US" sz="1400" dirty="0">
                <a:solidFill>
                  <a:srgbClr val="6B6B6B"/>
                </a:solidFill>
                <a:latin typeface="Calibri" pitchFamily="34" charset="0"/>
                <a:ea typeface="Calibri" pitchFamily="34" charset="-122"/>
                <a:cs typeface="Calibri" pitchFamily="34" charset="-120"/>
              </a:rPr>
              <a:t>One lead writer, named section owners, written down early.</a:t>
            </a:r>
            <a:endParaRPr lang="en-US" sz="1400" dirty="0"/>
          </a:p>
        </p:txBody>
      </p:sp>
      <p:sp>
        <p:nvSpPr>
          <p:cNvPr id="12" name="Shape 10"/>
          <p:cNvSpPr/>
          <p:nvPr/>
        </p:nvSpPr>
        <p:spPr>
          <a:xfrm>
            <a:off x="8138160" y="2514600"/>
            <a:ext cx="3657600" cy="1600200"/>
          </a:xfrm>
          <a:prstGeom prst="rect">
            <a:avLst/>
          </a:prstGeom>
          <a:solidFill>
            <a:srgbClr val="FFFFFF"/>
          </a:solidFill>
          <a:ln w="12700">
            <a:solidFill>
              <a:srgbClr val="E0E0E0"/>
            </a:solidFill>
            <a:prstDash val="solid"/>
          </a:ln>
        </p:spPr>
        <p:txBody>
          <a:bodyPr/>
          <a:lstStyle/>
          <a:p>
            <a:endParaRPr lang="en-US" dirty="0"/>
          </a:p>
        </p:txBody>
      </p:sp>
      <p:sp>
        <p:nvSpPr>
          <p:cNvPr id="13" name="Text 11"/>
          <p:cNvSpPr/>
          <p:nvPr/>
        </p:nvSpPr>
        <p:spPr>
          <a:xfrm>
            <a:off x="8412480" y="2679192"/>
            <a:ext cx="914400" cy="365760"/>
          </a:xfrm>
          <a:prstGeom prst="rect">
            <a:avLst/>
          </a:prstGeom>
          <a:noFill/>
          <a:ln/>
        </p:spPr>
        <p:txBody>
          <a:bodyPr wrap="square" rtlCol="0" anchor="ctr"/>
          <a:lstStyle/>
          <a:p>
            <a:pPr marL="0" indent="0">
              <a:buNone/>
            </a:pPr>
            <a:r>
              <a:rPr lang="en-US" sz="2400" b="1" dirty="0">
                <a:solidFill>
                  <a:srgbClr val="C00000"/>
                </a:solidFill>
                <a:latin typeface="Arial" pitchFamily="34" charset="0"/>
                <a:ea typeface="Arial" pitchFamily="34" charset="-122"/>
                <a:cs typeface="Arial" pitchFamily="34" charset="-120"/>
              </a:rPr>
              <a:t>03</a:t>
            </a:r>
            <a:endParaRPr lang="en-US" sz="2400" dirty="0"/>
          </a:p>
        </p:txBody>
      </p:sp>
      <p:sp>
        <p:nvSpPr>
          <p:cNvPr id="14" name="Text 12"/>
          <p:cNvSpPr/>
          <p:nvPr/>
        </p:nvSpPr>
        <p:spPr>
          <a:xfrm>
            <a:off x="8412480" y="3108960"/>
            <a:ext cx="3108960" cy="365760"/>
          </a:xfrm>
          <a:prstGeom prst="rect">
            <a:avLst/>
          </a:prstGeom>
          <a:noFill/>
          <a:ln/>
        </p:spPr>
        <p:txBody>
          <a:bodyPr wrap="square" rtlCol="0" anchor="ctr"/>
          <a:lstStyle/>
          <a:p>
            <a:pPr marL="0" indent="0">
              <a:buNone/>
            </a:pPr>
            <a:r>
              <a:rPr lang="en-US" b="1" dirty="0">
                <a:solidFill>
                  <a:srgbClr val="1A1A1A"/>
                </a:solidFill>
                <a:latin typeface="Calibri" pitchFamily="34" charset="0"/>
                <a:ea typeface="Calibri" pitchFamily="34" charset="-122"/>
                <a:cs typeface="Calibri" pitchFamily="34" charset="-120"/>
              </a:rPr>
              <a:t>Regular communication</a:t>
            </a:r>
            <a:endParaRPr lang="en-US" dirty="0"/>
          </a:p>
        </p:txBody>
      </p:sp>
      <p:sp>
        <p:nvSpPr>
          <p:cNvPr id="15" name="Text 13"/>
          <p:cNvSpPr/>
          <p:nvPr/>
        </p:nvSpPr>
        <p:spPr>
          <a:xfrm>
            <a:off x="8412480" y="3474720"/>
            <a:ext cx="3108960" cy="685800"/>
          </a:xfrm>
          <a:prstGeom prst="rect">
            <a:avLst/>
          </a:prstGeom>
          <a:noFill/>
          <a:ln/>
        </p:spPr>
        <p:txBody>
          <a:bodyPr wrap="square" rtlCol="0" anchor="ctr"/>
          <a:lstStyle/>
          <a:p>
            <a:pPr marL="0" indent="0">
              <a:buNone/>
            </a:pPr>
            <a:r>
              <a:rPr lang="en-US" sz="1400" dirty="0">
                <a:solidFill>
                  <a:srgbClr val="6B6B6B"/>
                </a:solidFill>
                <a:latin typeface="Calibri" pitchFamily="34" charset="0"/>
                <a:ea typeface="Calibri" pitchFamily="34" charset="-122"/>
                <a:cs typeface="Calibri" pitchFamily="34" charset="-120"/>
              </a:rPr>
              <a:t>Short, predictable check-ins beat occasional long meetings.</a:t>
            </a:r>
            <a:endParaRPr lang="en-US" sz="1400" dirty="0"/>
          </a:p>
        </p:txBody>
      </p:sp>
      <p:sp>
        <p:nvSpPr>
          <p:cNvPr id="16" name="Shape 14"/>
          <p:cNvSpPr/>
          <p:nvPr/>
        </p:nvSpPr>
        <p:spPr>
          <a:xfrm>
            <a:off x="548640" y="4297680"/>
            <a:ext cx="3657600" cy="1600200"/>
          </a:xfrm>
          <a:prstGeom prst="rect">
            <a:avLst/>
          </a:prstGeom>
          <a:solidFill>
            <a:srgbClr val="FFFFFF"/>
          </a:solidFill>
          <a:ln w="12700">
            <a:solidFill>
              <a:srgbClr val="E0E0E0"/>
            </a:solidFill>
            <a:prstDash val="solid"/>
          </a:ln>
        </p:spPr>
        <p:txBody>
          <a:bodyPr/>
          <a:lstStyle/>
          <a:p>
            <a:endParaRPr lang="en-US" dirty="0"/>
          </a:p>
        </p:txBody>
      </p:sp>
      <p:sp>
        <p:nvSpPr>
          <p:cNvPr id="17" name="Text 15"/>
          <p:cNvSpPr/>
          <p:nvPr/>
        </p:nvSpPr>
        <p:spPr>
          <a:xfrm>
            <a:off x="822960" y="4462272"/>
            <a:ext cx="914400" cy="365760"/>
          </a:xfrm>
          <a:prstGeom prst="rect">
            <a:avLst/>
          </a:prstGeom>
          <a:noFill/>
          <a:ln/>
        </p:spPr>
        <p:txBody>
          <a:bodyPr wrap="square" rtlCol="0" anchor="ctr"/>
          <a:lstStyle/>
          <a:p>
            <a:pPr marL="0" indent="0">
              <a:buNone/>
            </a:pPr>
            <a:r>
              <a:rPr lang="en-US" sz="2400" b="1" dirty="0">
                <a:solidFill>
                  <a:srgbClr val="C00000"/>
                </a:solidFill>
                <a:latin typeface="Arial" pitchFamily="34" charset="0"/>
                <a:ea typeface="Arial" pitchFamily="34" charset="-122"/>
                <a:cs typeface="Arial" pitchFamily="34" charset="-120"/>
              </a:rPr>
              <a:t>04</a:t>
            </a:r>
            <a:endParaRPr lang="en-US" sz="2400" dirty="0"/>
          </a:p>
        </p:txBody>
      </p:sp>
      <p:sp>
        <p:nvSpPr>
          <p:cNvPr id="18" name="Text 16"/>
          <p:cNvSpPr/>
          <p:nvPr/>
        </p:nvSpPr>
        <p:spPr>
          <a:xfrm>
            <a:off x="822960" y="4892040"/>
            <a:ext cx="3108960" cy="365760"/>
          </a:xfrm>
          <a:prstGeom prst="rect">
            <a:avLst/>
          </a:prstGeom>
          <a:noFill/>
          <a:ln/>
        </p:spPr>
        <p:txBody>
          <a:bodyPr wrap="square" rtlCol="0" anchor="ctr"/>
          <a:lstStyle/>
          <a:p>
            <a:pPr marL="0" indent="0">
              <a:buNone/>
            </a:pPr>
            <a:r>
              <a:rPr lang="en-US" b="1" dirty="0">
                <a:solidFill>
                  <a:srgbClr val="1A1A1A"/>
                </a:solidFill>
                <a:latin typeface="Calibri" pitchFamily="34" charset="0"/>
                <a:ea typeface="Calibri" pitchFamily="34" charset="-122"/>
                <a:cs typeface="Calibri" pitchFamily="34" charset="-120"/>
              </a:rPr>
              <a:t>Early authorship agreement</a:t>
            </a:r>
            <a:endParaRPr lang="en-US" dirty="0"/>
          </a:p>
        </p:txBody>
      </p:sp>
      <p:sp>
        <p:nvSpPr>
          <p:cNvPr id="19" name="Text 17"/>
          <p:cNvSpPr/>
          <p:nvPr/>
        </p:nvSpPr>
        <p:spPr>
          <a:xfrm>
            <a:off x="822960" y="5257800"/>
            <a:ext cx="3108960" cy="685800"/>
          </a:xfrm>
          <a:prstGeom prst="rect">
            <a:avLst/>
          </a:prstGeom>
          <a:noFill/>
          <a:ln/>
        </p:spPr>
        <p:txBody>
          <a:bodyPr wrap="square" rtlCol="0" anchor="ctr"/>
          <a:lstStyle/>
          <a:p>
            <a:pPr marL="0" indent="0">
              <a:buNone/>
            </a:pPr>
            <a:r>
              <a:rPr lang="en-US" sz="1400" dirty="0">
                <a:solidFill>
                  <a:srgbClr val="6B6B6B"/>
                </a:solidFill>
                <a:latin typeface="Calibri" pitchFamily="34" charset="0"/>
                <a:ea typeface="Calibri" pitchFamily="34" charset="-122"/>
                <a:cs typeface="Calibri" pitchFamily="34" charset="-120"/>
              </a:rPr>
              <a:t>Order and contributions agreed before the first full draft.</a:t>
            </a:r>
            <a:endParaRPr lang="en-US" sz="1400" dirty="0"/>
          </a:p>
        </p:txBody>
      </p:sp>
      <p:sp>
        <p:nvSpPr>
          <p:cNvPr id="20" name="Shape 18"/>
          <p:cNvSpPr/>
          <p:nvPr/>
        </p:nvSpPr>
        <p:spPr>
          <a:xfrm>
            <a:off x="4343400" y="4297680"/>
            <a:ext cx="3657600" cy="1600200"/>
          </a:xfrm>
          <a:prstGeom prst="rect">
            <a:avLst/>
          </a:prstGeom>
          <a:solidFill>
            <a:srgbClr val="FFFFFF"/>
          </a:solidFill>
          <a:ln w="12700">
            <a:solidFill>
              <a:srgbClr val="E0E0E0"/>
            </a:solidFill>
            <a:prstDash val="solid"/>
          </a:ln>
        </p:spPr>
        <p:txBody>
          <a:bodyPr/>
          <a:lstStyle/>
          <a:p>
            <a:endParaRPr lang="en-US" dirty="0"/>
          </a:p>
        </p:txBody>
      </p:sp>
      <p:sp>
        <p:nvSpPr>
          <p:cNvPr id="21" name="Text 19"/>
          <p:cNvSpPr/>
          <p:nvPr/>
        </p:nvSpPr>
        <p:spPr>
          <a:xfrm>
            <a:off x="4617720" y="4462272"/>
            <a:ext cx="914400" cy="365760"/>
          </a:xfrm>
          <a:prstGeom prst="rect">
            <a:avLst/>
          </a:prstGeom>
          <a:noFill/>
          <a:ln/>
        </p:spPr>
        <p:txBody>
          <a:bodyPr wrap="square" rtlCol="0" anchor="ctr"/>
          <a:lstStyle/>
          <a:p>
            <a:pPr marL="0" indent="0">
              <a:buNone/>
            </a:pPr>
            <a:r>
              <a:rPr lang="en-US" sz="2400" b="1" dirty="0">
                <a:solidFill>
                  <a:srgbClr val="C00000"/>
                </a:solidFill>
                <a:latin typeface="Arial" pitchFamily="34" charset="0"/>
                <a:ea typeface="Arial" pitchFamily="34" charset="-122"/>
                <a:cs typeface="Arial" pitchFamily="34" charset="-120"/>
              </a:rPr>
              <a:t>05</a:t>
            </a:r>
            <a:endParaRPr lang="en-US" sz="2400" dirty="0"/>
          </a:p>
        </p:txBody>
      </p:sp>
      <p:sp>
        <p:nvSpPr>
          <p:cNvPr id="22" name="Text 20"/>
          <p:cNvSpPr/>
          <p:nvPr/>
        </p:nvSpPr>
        <p:spPr>
          <a:xfrm>
            <a:off x="4617720" y="4892040"/>
            <a:ext cx="3108960" cy="365760"/>
          </a:xfrm>
          <a:prstGeom prst="rect">
            <a:avLst/>
          </a:prstGeom>
          <a:noFill/>
          <a:ln/>
        </p:spPr>
        <p:txBody>
          <a:bodyPr wrap="square" rtlCol="0" anchor="ctr"/>
          <a:lstStyle/>
          <a:p>
            <a:pPr marL="0" indent="0">
              <a:buNone/>
            </a:pPr>
            <a:r>
              <a:rPr lang="en-US" b="1" dirty="0">
                <a:solidFill>
                  <a:srgbClr val="1A1A1A"/>
                </a:solidFill>
                <a:latin typeface="Calibri" pitchFamily="34" charset="0"/>
                <a:ea typeface="Calibri" pitchFamily="34" charset="-122"/>
                <a:cs typeface="Calibri" pitchFamily="34" charset="-120"/>
              </a:rPr>
              <a:t>Respect for each profession</a:t>
            </a:r>
            <a:endParaRPr lang="en-US" dirty="0"/>
          </a:p>
        </p:txBody>
      </p:sp>
      <p:sp>
        <p:nvSpPr>
          <p:cNvPr id="23" name="Text 21"/>
          <p:cNvSpPr/>
          <p:nvPr/>
        </p:nvSpPr>
        <p:spPr>
          <a:xfrm>
            <a:off x="4617720" y="5257800"/>
            <a:ext cx="3108960" cy="685800"/>
          </a:xfrm>
          <a:prstGeom prst="rect">
            <a:avLst/>
          </a:prstGeom>
          <a:noFill/>
          <a:ln/>
        </p:spPr>
        <p:txBody>
          <a:bodyPr wrap="square" rtlCol="0" anchor="ctr"/>
          <a:lstStyle/>
          <a:p>
            <a:pPr marL="0" indent="0">
              <a:buNone/>
            </a:pPr>
            <a:r>
              <a:rPr lang="en-US" sz="1400" dirty="0">
                <a:solidFill>
                  <a:srgbClr val="6B6B6B"/>
                </a:solidFill>
                <a:latin typeface="Calibri" pitchFamily="34" charset="0"/>
                <a:ea typeface="Calibri" pitchFamily="34" charset="-122"/>
                <a:cs typeface="Calibri" pitchFamily="34" charset="-120"/>
              </a:rPr>
              <a:t>Every voice treated as expert in its own lane.</a:t>
            </a:r>
            <a:endParaRPr lang="en-US" sz="1400" dirty="0"/>
          </a:p>
        </p:txBody>
      </p:sp>
      <p:sp>
        <p:nvSpPr>
          <p:cNvPr id="24" name="Shape 22"/>
          <p:cNvSpPr/>
          <p:nvPr/>
        </p:nvSpPr>
        <p:spPr>
          <a:xfrm>
            <a:off x="8138160" y="4297680"/>
            <a:ext cx="3657600" cy="1600200"/>
          </a:xfrm>
          <a:prstGeom prst="rect">
            <a:avLst/>
          </a:prstGeom>
          <a:solidFill>
            <a:srgbClr val="FFFFFF"/>
          </a:solidFill>
          <a:ln w="12700">
            <a:solidFill>
              <a:srgbClr val="E0E0E0"/>
            </a:solidFill>
            <a:prstDash val="solid"/>
          </a:ln>
        </p:spPr>
        <p:txBody>
          <a:bodyPr/>
          <a:lstStyle/>
          <a:p>
            <a:endParaRPr lang="en-US" dirty="0"/>
          </a:p>
        </p:txBody>
      </p:sp>
      <p:sp>
        <p:nvSpPr>
          <p:cNvPr id="25" name="Text 23"/>
          <p:cNvSpPr/>
          <p:nvPr/>
        </p:nvSpPr>
        <p:spPr>
          <a:xfrm>
            <a:off x="8412480" y="4462272"/>
            <a:ext cx="914400" cy="365760"/>
          </a:xfrm>
          <a:prstGeom prst="rect">
            <a:avLst/>
          </a:prstGeom>
          <a:noFill/>
          <a:ln/>
        </p:spPr>
        <p:txBody>
          <a:bodyPr wrap="square" rtlCol="0" anchor="ctr"/>
          <a:lstStyle/>
          <a:p>
            <a:pPr marL="0" indent="0">
              <a:buNone/>
            </a:pPr>
            <a:r>
              <a:rPr lang="en-US" sz="2400" b="1" dirty="0">
                <a:solidFill>
                  <a:srgbClr val="C00000"/>
                </a:solidFill>
                <a:latin typeface="Arial" pitchFamily="34" charset="0"/>
                <a:ea typeface="Arial" pitchFamily="34" charset="-122"/>
                <a:cs typeface="Arial" pitchFamily="34" charset="-120"/>
              </a:rPr>
              <a:t>06</a:t>
            </a:r>
            <a:endParaRPr lang="en-US" sz="2400" dirty="0"/>
          </a:p>
        </p:txBody>
      </p:sp>
      <p:sp>
        <p:nvSpPr>
          <p:cNvPr id="26" name="Text 24"/>
          <p:cNvSpPr/>
          <p:nvPr/>
        </p:nvSpPr>
        <p:spPr>
          <a:xfrm>
            <a:off x="8412480" y="4892040"/>
            <a:ext cx="3108960" cy="365760"/>
          </a:xfrm>
          <a:prstGeom prst="rect">
            <a:avLst/>
          </a:prstGeom>
          <a:noFill/>
          <a:ln/>
        </p:spPr>
        <p:txBody>
          <a:bodyPr wrap="square" rtlCol="0" anchor="ctr"/>
          <a:lstStyle/>
          <a:p>
            <a:pPr marL="0" indent="0">
              <a:buNone/>
            </a:pPr>
            <a:r>
              <a:rPr lang="en-US" b="1" dirty="0">
                <a:solidFill>
                  <a:srgbClr val="1A1A1A"/>
                </a:solidFill>
                <a:latin typeface="Calibri" pitchFamily="34" charset="0"/>
                <a:ea typeface="Calibri" pitchFamily="34" charset="-122"/>
                <a:cs typeface="Calibri" pitchFamily="34" charset="-120"/>
              </a:rPr>
              <a:t>Patient-care focus</a:t>
            </a:r>
            <a:endParaRPr lang="en-US" dirty="0"/>
          </a:p>
        </p:txBody>
      </p:sp>
      <p:sp>
        <p:nvSpPr>
          <p:cNvPr id="27" name="Text 25"/>
          <p:cNvSpPr/>
          <p:nvPr/>
        </p:nvSpPr>
        <p:spPr>
          <a:xfrm>
            <a:off x="8412480" y="5257800"/>
            <a:ext cx="3108960" cy="685800"/>
          </a:xfrm>
          <a:prstGeom prst="rect">
            <a:avLst/>
          </a:prstGeom>
          <a:noFill/>
          <a:ln/>
        </p:spPr>
        <p:txBody>
          <a:bodyPr wrap="square" rtlCol="0" anchor="ctr"/>
          <a:lstStyle/>
          <a:p>
            <a:pPr marL="0" indent="0">
              <a:buNone/>
            </a:pPr>
            <a:r>
              <a:rPr lang="en-US" sz="1400" dirty="0">
                <a:solidFill>
                  <a:srgbClr val="6B6B6B"/>
                </a:solidFill>
                <a:latin typeface="Calibri" pitchFamily="34" charset="0"/>
                <a:ea typeface="Calibri" pitchFamily="34" charset="-122"/>
                <a:cs typeface="Calibri" pitchFamily="34" charset="-120"/>
              </a:rPr>
              <a:t>When in doubt, the question that helped patients won.</a:t>
            </a:r>
            <a:endParaRPr lang="en-US" sz="1400" dirty="0"/>
          </a:p>
        </p:txBody>
      </p:sp>
      <p:sp>
        <p:nvSpPr>
          <p:cNvPr id="28" name="Text 26"/>
          <p:cNvSpPr/>
          <p:nvPr/>
        </p:nvSpPr>
        <p:spPr>
          <a:xfrm>
            <a:off x="11155680" y="6537960"/>
            <a:ext cx="914400" cy="274320"/>
          </a:xfrm>
          <a:prstGeom prst="rect">
            <a:avLst/>
          </a:prstGeom>
          <a:noFill/>
          <a:ln/>
        </p:spPr>
        <p:txBody>
          <a:bodyPr wrap="square" rtlCol="0" anchor="ctr"/>
          <a:lstStyle/>
          <a:p>
            <a:pPr marL="0" indent="0" algn="r">
              <a:buNone/>
            </a:pPr>
            <a:r>
              <a:rPr lang="en-US" sz="1000" dirty="0">
                <a:solidFill>
                  <a:srgbClr val="6B6B6B"/>
                </a:solidFill>
                <a:latin typeface="Calibri" pitchFamily="34" charset="0"/>
                <a:ea typeface="Calibri" pitchFamily="34" charset="-122"/>
                <a:cs typeface="Calibri" pitchFamily="34" charset="-120"/>
              </a:rPr>
              <a:t>15/ 18</a:t>
            </a:r>
            <a:endParaRPr lang="en-US" sz="1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7">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548640" y="1234440"/>
            <a:ext cx="10972800" cy="274320"/>
          </a:xfrm>
          <a:prstGeom prst="rect">
            <a:avLst/>
          </a:prstGeom>
          <a:noFill/>
          <a:ln/>
        </p:spPr>
        <p:txBody>
          <a:bodyPr wrap="square" rtlCol="0" anchor="ctr"/>
          <a:lstStyle/>
          <a:p>
            <a:pPr marL="0" indent="0">
              <a:buNone/>
            </a:pPr>
            <a:r>
              <a:rPr lang="en-US" sz="1100" b="1" kern="0" spc="200" dirty="0">
                <a:solidFill>
                  <a:srgbClr val="C00000"/>
                </a:solidFill>
                <a:latin typeface="Calibri" pitchFamily="34" charset="0"/>
                <a:ea typeface="Calibri" pitchFamily="34" charset="-122"/>
                <a:cs typeface="Calibri" pitchFamily="34" charset="-120"/>
              </a:rPr>
              <a:t>PREDICTABLE FAILURE MODES</a:t>
            </a:r>
            <a:endParaRPr lang="en-US" sz="1100" dirty="0"/>
          </a:p>
        </p:txBody>
      </p:sp>
      <p:sp>
        <p:nvSpPr>
          <p:cNvPr id="3" name="Text 1"/>
          <p:cNvSpPr/>
          <p:nvPr/>
        </p:nvSpPr>
        <p:spPr>
          <a:xfrm>
            <a:off x="548640" y="1508760"/>
            <a:ext cx="10972800" cy="685800"/>
          </a:xfrm>
          <a:prstGeom prst="rect">
            <a:avLst/>
          </a:prstGeom>
          <a:noFill/>
          <a:ln/>
        </p:spPr>
        <p:txBody>
          <a:bodyPr wrap="square" rtlCol="0" anchor="ctr"/>
          <a:lstStyle/>
          <a:p>
            <a:pPr marL="0" indent="0">
              <a:buNone/>
            </a:pPr>
            <a:r>
              <a:rPr lang="en-US" sz="3200" b="1" dirty="0">
                <a:solidFill>
                  <a:srgbClr val="1A1A1A"/>
                </a:solidFill>
                <a:latin typeface="Calibri" pitchFamily="34" charset="0"/>
                <a:ea typeface="Calibri" pitchFamily="34" charset="-122"/>
                <a:cs typeface="Calibri" pitchFamily="34" charset="-120"/>
              </a:rPr>
              <a:t>Barriers to watch for</a:t>
            </a:r>
            <a:endParaRPr lang="en-US" sz="3200" dirty="0"/>
          </a:p>
        </p:txBody>
      </p:sp>
      <p:sp>
        <p:nvSpPr>
          <p:cNvPr id="4" name="Shape 2"/>
          <p:cNvSpPr/>
          <p:nvPr/>
        </p:nvSpPr>
        <p:spPr>
          <a:xfrm>
            <a:off x="548640" y="2606040"/>
            <a:ext cx="3657600" cy="3108960"/>
          </a:xfrm>
          <a:prstGeom prst="rect">
            <a:avLst/>
          </a:prstGeom>
          <a:solidFill>
            <a:srgbClr val="FFFFFF"/>
          </a:solidFill>
          <a:ln w="12700">
            <a:solidFill>
              <a:srgbClr val="E0E0E0"/>
            </a:solidFill>
            <a:prstDash val="solid"/>
          </a:ln>
        </p:spPr>
        <p:txBody>
          <a:bodyPr/>
          <a:lstStyle/>
          <a:p>
            <a:endParaRPr lang="en-US" dirty="0"/>
          </a:p>
        </p:txBody>
      </p:sp>
      <p:sp>
        <p:nvSpPr>
          <p:cNvPr id="5" name="Shape 3"/>
          <p:cNvSpPr/>
          <p:nvPr/>
        </p:nvSpPr>
        <p:spPr>
          <a:xfrm>
            <a:off x="822960" y="2880360"/>
            <a:ext cx="1371600" cy="365760"/>
          </a:xfrm>
          <a:prstGeom prst="rect">
            <a:avLst/>
          </a:prstGeom>
          <a:solidFill>
            <a:srgbClr val="C00000"/>
          </a:solidFill>
          <a:ln/>
        </p:spPr>
        <p:txBody>
          <a:bodyPr/>
          <a:lstStyle/>
          <a:p>
            <a:endParaRPr lang="en-US" dirty="0"/>
          </a:p>
        </p:txBody>
      </p:sp>
      <p:sp>
        <p:nvSpPr>
          <p:cNvPr id="6" name="Text 4"/>
          <p:cNvSpPr/>
          <p:nvPr/>
        </p:nvSpPr>
        <p:spPr>
          <a:xfrm>
            <a:off x="822960" y="2880360"/>
            <a:ext cx="1371600" cy="365760"/>
          </a:xfrm>
          <a:prstGeom prst="rect">
            <a:avLst/>
          </a:prstGeom>
          <a:noFill/>
          <a:ln/>
        </p:spPr>
        <p:txBody>
          <a:bodyPr wrap="square" rtlCol="0" anchor="ctr"/>
          <a:lstStyle/>
          <a:p>
            <a:pPr marL="0" indent="0" algn="ctr">
              <a:buNone/>
            </a:pPr>
            <a:r>
              <a:rPr lang="en-US" sz="1000" b="1" kern="0" spc="200" dirty="0">
                <a:solidFill>
                  <a:srgbClr val="FFFFFF"/>
                </a:solidFill>
                <a:latin typeface="Calibri" pitchFamily="34" charset="0"/>
                <a:ea typeface="Calibri" pitchFamily="34" charset="-122"/>
                <a:cs typeface="Calibri" pitchFamily="34" charset="-120"/>
              </a:rPr>
              <a:t>WATCH OUT</a:t>
            </a:r>
            <a:endParaRPr lang="en-US" sz="1000" dirty="0"/>
          </a:p>
        </p:txBody>
      </p:sp>
      <p:sp>
        <p:nvSpPr>
          <p:cNvPr id="7" name="Text 5"/>
          <p:cNvSpPr/>
          <p:nvPr/>
        </p:nvSpPr>
        <p:spPr>
          <a:xfrm>
            <a:off x="822960" y="3474720"/>
            <a:ext cx="3108960" cy="822960"/>
          </a:xfrm>
          <a:prstGeom prst="rect">
            <a:avLst/>
          </a:prstGeom>
          <a:noFill/>
          <a:ln/>
        </p:spPr>
        <p:txBody>
          <a:bodyPr wrap="square" rtlCol="0" anchor="ctr"/>
          <a:lstStyle/>
          <a:p>
            <a:pPr marL="0" indent="0">
              <a:buNone/>
            </a:pPr>
            <a:r>
              <a:rPr lang="en-US" sz="1800" b="1" dirty="0">
                <a:solidFill>
                  <a:srgbClr val="1A1A1A"/>
                </a:solidFill>
                <a:latin typeface="Arial" pitchFamily="34" charset="0"/>
                <a:ea typeface="Arial" pitchFamily="34" charset="-122"/>
                <a:cs typeface="Arial" pitchFamily="34" charset="-120"/>
              </a:rPr>
              <a:t>Scope that is too broad</a:t>
            </a:r>
            <a:endParaRPr lang="en-US" sz="1800" dirty="0"/>
          </a:p>
        </p:txBody>
      </p:sp>
      <p:sp>
        <p:nvSpPr>
          <p:cNvPr id="8" name="Text 6"/>
          <p:cNvSpPr/>
          <p:nvPr/>
        </p:nvSpPr>
        <p:spPr>
          <a:xfrm>
            <a:off x="822960" y="4480560"/>
            <a:ext cx="3108960" cy="1280160"/>
          </a:xfrm>
          <a:prstGeom prst="rect">
            <a:avLst/>
          </a:prstGeom>
          <a:noFill/>
          <a:ln/>
        </p:spPr>
        <p:txBody>
          <a:bodyPr wrap="square" rtlCol="0" anchor="ctr"/>
          <a:lstStyle/>
          <a:p>
            <a:pPr marL="0" indent="0">
              <a:buNone/>
            </a:pPr>
            <a:r>
              <a:rPr lang="en-US" sz="1400" dirty="0">
                <a:solidFill>
                  <a:srgbClr val="6B6B6B"/>
                </a:solidFill>
                <a:latin typeface="Calibri" pitchFamily="34" charset="0"/>
                <a:ea typeface="Calibri" pitchFamily="34" charset="-122"/>
                <a:cs typeface="Calibri" pitchFamily="34" charset="-120"/>
              </a:rPr>
              <a:t>A question every co-author loves often becomes a manuscript no journal wants. Narrow early.</a:t>
            </a:r>
            <a:endParaRPr lang="en-US" sz="1400" dirty="0"/>
          </a:p>
        </p:txBody>
      </p:sp>
      <p:sp>
        <p:nvSpPr>
          <p:cNvPr id="9" name="Shape 7"/>
          <p:cNvSpPr/>
          <p:nvPr/>
        </p:nvSpPr>
        <p:spPr>
          <a:xfrm>
            <a:off x="4343400" y="2606040"/>
            <a:ext cx="3657600" cy="3108960"/>
          </a:xfrm>
          <a:prstGeom prst="rect">
            <a:avLst/>
          </a:prstGeom>
          <a:solidFill>
            <a:srgbClr val="FFFFFF"/>
          </a:solidFill>
          <a:ln w="12700">
            <a:solidFill>
              <a:srgbClr val="E0E0E0"/>
            </a:solidFill>
            <a:prstDash val="solid"/>
          </a:ln>
        </p:spPr>
        <p:txBody>
          <a:bodyPr/>
          <a:lstStyle/>
          <a:p>
            <a:endParaRPr lang="en-US" dirty="0"/>
          </a:p>
        </p:txBody>
      </p:sp>
      <p:sp>
        <p:nvSpPr>
          <p:cNvPr id="10" name="Shape 8"/>
          <p:cNvSpPr/>
          <p:nvPr/>
        </p:nvSpPr>
        <p:spPr>
          <a:xfrm>
            <a:off x="4617720" y="2880360"/>
            <a:ext cx="1371600" cy="365760"/>
          </a:xfrm>
          <a:prstGeom prst="rect">
            <a:avLst/>
          </a:prstGeom>
          <a:solidFill>
            <a:srgbClr val="C00000"/>
          </a:solidFill>
          <a:ln/>
        </p:spPr>
        <p:txBody>
          <a:bodyPr/>
          <a:lstStyle/>
          <a:p>
            <a:endParaRPr lang="en-US" dirty="0"/>
          </a:p>
        </p:txBody>
      </p:sp>
      <p:sp>
        <p:nvSpPr>
          <p:cNvPr id="11" name="Text 9"/>
          <p:cNvSpPr/>
          <p:nvPr/>
        </p:nvSpPr>
        <p:spPr>
          <a:xfrm>
            <a:off x="4617720" y="2880360"/>
            <a:ext cx="1371600" cy="365760"/>
          </a:xfrm>
          <a:prstGeom prst="rect">
            <a:avLst/>
          </a:prstGeom>
          <a:noFill/>
          <a:ln/>
        </p:spPr>
        <p:txBody>
          <a:bodyPr wrap="square" rtlCol="0" anchor="ctr"/>
          <a:lstStyle/>
          <a:p>
            <a:pPr marL="0" indent="0" algn="ctr">
              <a:buNone/>
            </a:pPr>
            <a:r>
              <a:rPr lang="en-US" sz="1000" b="1" kern="0" spc="200" dirty="0">
                <a:solidFill>
                  <a:srgbClr val="FFFFFF"/>
                </a:solidFill>
                <a:latin typeface="Calibri" pitchFamily="34" charset="0"/>
                <a:ea typeface="Calibri" pitchFamily="34" charset="-122"/>
                <a:cs typeface="Calibri" pitchFamily="34" charset="-120"/>
              </a:rPr>
              <a:t>WATCH OUT</a:t>
            </a:r>
            <a:endParaRPr lang="en-US" sz="1000" dirty="0"/>
          </a:p>
        </p:txBody>
      </p:sp>
      <p:sp>
        <p:nvSpPr>
          <p:cNvPr id="12" name="Text 10"/>
          <p:cNvSpPr/>
          <p:nvPr/>
        </p:nvSpPr>
        <p:spPr>
          <a:xfrm>
            <a:off x="4617720" y="3474720"/>
            <a:ext cx="3108960" cy="822960"/>
          </a:xfrm>
          <a:prstGeom prst="rect">
            <a:avLst/>
          </a:prstGeom>
          <a:noFill/>
          <a:ln/>
        </p:spPr>
        <p:txBody>
          <a:bodyPr wrap="square" rtlCol="0" anchor="ctr"/>
          <a:lstStyle/>
          <a:p>
            <a:pPr marL="0" indent="0">
              <a:buNone/>
            </a:pPr>
            <a:r>
              <a:rPr lang="en-US" sz="1800" b="1" dirty="0">
                <a:solidFill>
                  <a:srgbClr val="1A1A1A"/>
                </a:solidFill>
                <a:latin typeface="Arial" pitchFamily="34" charset="0"/>
                <a:ea typeface="Arial" pitchFamily="34" charset="-122"/>
                <a:cs typeface="Arial" pitchFamily="34" charset="-120"/>
              </a:rPr>
              <a:t>Delayed feedback</a:t>
            </a:r>
            <a:endParaRPr lang="en-US" sz="1800" dirty="0"/>
          </a:p>
        </p:txBody>
      </p:sp>
      <p:sp>
        <p:nvSpPr>
          <p:cNvPr id="13" name="Text 11"/>
          <p:cNvSpPr/>
          <p:nvPr/>
        </p:nvSpPr>
        <p:spPr>
          <a:xfrm>
            <a:off x="4617720" y="4480560"/>
            <a:ext cx="3108960" cy="1280160"/>
          </a:xfrm>
          <a:prstGeom prst="rect">
            <a:avLst/>
          </a:prstGeom>
          <a:noFill/>
          <a:ln/>
        </p:spPr>
        <p:txBody>
          <a:bodyPr wrap="square" rtlCol="0" anchor="ctr"/>
          <a:lstStyle/>
          <a:p>
            <a:pPr marL="0" indent="0">
              <a:buNone/>
            </a:pPr>
            <a:r>
              <a:rPr lang="en-US" sz="1400" dirty="0">
                <a:solidFill>
                  <a:srgbClr val="6B6B6B"/>
                </a:solidFill>
                <a:latin typeface="Calibri" pitchFamily="34" charset="0"/>
                <a:ea typeface="Calibri" pitchFamily="34" charset="-122"/>
                <a:cs typeface="Calibri" pitchFamily="34" charset="-120"/>
              </a:rPr>
              <a:t>Drafts that sit waiting on a single reviewer kill momentum. Set a turnaround norm at the start.</a:t>
            </a:r>
            <a:endParaRPr lang="en-US" sz="1400" dirty="0"/>
          </a:p>
        </p:txBody>
      </p:sp>
      <p:sp>
        <p:nvSpPr>
          <p:cNvPr id="14" name="Shape 12"/>
          <p:cNvSpPr/>
          <p:nvPr/>
        </p:nvSpPr>
        <p:spPr>
          <a:xfrm>
            <a:off x="8138160" y="2606040"/>
            <a:ext cx="3657600" cy="3108960"/>
          </a:xfrm>
          <a:prstGeom prst="rect">
            <a:avLst/>
          </a:prstGeom>
          <a:solidFill>
            <a:srgbClr val="FFFFFF"/>
          </a:solidFill>
          <a:ln w="12700">
            <a:solidFill>
              <a:srgbClr val="E0E0E0"/>
            </a:solidFill>
            <a:prstDash val="solid"/>
          </a:ln>
        </p:spPr>
        <p:txBody>
          <a:bodyPr/>
          <a:lstStyle/>
          <a:p>
            <a:endParaRPr lang="en-US" dirty="0"/>
          </a:p>
        </p:txBody>
      </p:sp>
      <p:sp>
        <p:nvSpPr>
          <p:cNvPr id="15" name="Shape 13"/>
          <p:cNvSpPr/>
          <p:nvPr/>
        </p:nvSpPr>
        <p:spPr>
          <a:xfrm>
            <a:off x="8412480" y="2880360"/>
            <a:ext cx="1371600" cy="365760"/>
          </a:xfrm>
          <a:prstGeom prst="rect">
            <a:avLst/>
          </a:prstGeom>
          <a:solidFill>
            <a:srgbClr val="C00000"/>
          </a:solidFill>
          <a:ln/>
        </p:spPr>
        <p:txBody>
          <a:bodyPr/>
          <a:lstStyle/>
          <a:p>
            <a:endParaRPr lang="en-US" dirty="0"/>
          </a:p>
        </p:txBody>
      </p:sp>
      <p:sp>
        <p:nvSpPr>
          <p:cNvPr id="16" name="Text 14"/>
          <p:cNvSpPr/>
          <p:nvPr/>
        </p:nvSpPr>
        <p:spPr>
          <a:xfrm>
            <a:off x="8412480" y="2880360"/>
            <a:ext cx="1371600" cy="365760"/>
          </a:xfrm>
          <a:prstGeom prst="rect">
            <a:avLst/>
          </a:prstGeom>
          <a:noFill/>
          <a:ln/>
        </p:spPr>
        <p:txBody>
          <a:bodyPr wrap="square" rtlCol="0" anchor="ctr"/>
          <a:lstStyle/>
          <a:p>
            <a:pPr marL="0" indent="0" algn="ctr">
              <a:buNone/>
            </a:pPr>
            <a:r>
              <a:rPr lang="en-US" sz="1000" b="1" kern="0" spc="200" dirty="0">
                <a:solidFill>
                  <a:srgbClr val="FFFFFF"/>
                </a:solidFill>
                <a:latin typeface="Calibri" pitchFamily="34" charset="0"/>
                <a:ea typeface="Calibri" pitchFamily="34" charset="-122"/>
                <a:cs typeface="Calibri" pitchFamily="34" charset="-120"/>
              </a:rPr>
              <a:t>WATCH OUT</a:t>
            </a:r>
            <a:endParaRPr lang="en-US" sz="1000" dirty="0"/>
          </a:p>
        </p:txBody>
      </p:sp>
      <p:sp>
        <p:nvSpPr>
          <p:cNvPr id="17" name="Text 15"/>
          <p:cNvSpPr/>
          <p:nvPr/>
        </p:nvSpPr>
        <p:spPr>
          <a:xfrm>
            <a:off x="8412480" y="3474720"/>
            <a:ext cx="3108960" cy="822960"/>
          </a:xfrm>
          <a:prstGeom prst="rect">
            <a:avLst/>
          </a:prstGeom>
          <a:noFill/>
          <a:ln/>
        </p:spPr>
        <p:txBody>
          <a:bodyPr wrap="square" rtlCol="0" anchor="ctr"/>
          <a:lstStyle/>
          <a:p>
            <a:pPr marL="0" indent="0">
              <a:buNone/>
            </a:pPr>
            <a:r>
              <a:rPr lang="en-US" sz="1800" b="1" dirty="0">
                <a:solidFill>
                  <a:srgbClr val="1A1A1A"/>
                </a:solidFill>
                <a:latin typeface="Arial" pitchFamily="34" charset="0"/>
                <a:ea typeface="Arial" pitchFamily="34" charset="-122"/>
                <a:cs typeface="Arial" pitchFamily="34" charset="-120"/>
              </a:rPr>
              <a:t>Late authorship discussions</a:t>
            </a:r>
            <a:endParaRPr lang="en-US" sz="1800" dirty="0"/>
          </a:p>
        </p:txBody>
      </p:sp>
      <p:sp>
        <p:nvSpPr>
          <p:cNvPr id="18" name="Text 16"/>
          <p:cNvSpPr/>
          <p:nvPr/>
        </p:nvSpPr>
        <p:spPr>
          <a:xfrm>
            <a:off x="8412480" y="4480560"/>
            <a:ext cx="3108960" cy="1280160"/>
          </a:xfrm>
          <a:prstGeom prst="rect">
            <a:avLst/>
          </a:prstGeom>
          <a:noFill/>
          <a:ln/>
        </p:spPr>
        <p:txBody>
          <a:bodyPr wrap="square" rtlCol="0" anchor="ctr"/>
          <a:lstStyle/>
          <a:p>
            <a:pPr marL="0" indent="0">
              <a:buNone/>
            </a:pPr>
            <a:r>
              <a:rPr lang="en-US" sz="1400" dirty="0">
                <a:solidFill>
                  <a:srgbClr val="6B6B6B"/>
                </a:solidFill>
                <a:latin typeface="Calibri" pitchFamily="34" charset="0"/>
                <a:ea typeface="Calibri" pitchFamily="34" charset="-122"/>
                <a:cs typeface="Calibri" pitchFamily="34" charset="-120"/>
              </a:rPr>
              <a:t>Talking about order at submission is the most reliable way to damage a team.</a:t>
            </a:r>
            <a:endParaRPr lang="en-US" sz="1400" dirty="0"/>
          </a:p>
        </p:txBody>
      </p:sp>
      <p:sp>
        <p:nvSpPr>
          <p:cNvPr id="19" name="Text 17"/>
          <p:cNvSpPr/>
          <p:nvPr/>
        </p:nvSpPr>
        <p:spPr>
          <a:xfrm>
            <a:off x="11155680" y="6537960"/>
            <a:ext cx="914400" cy="274320"/>
          </a:xfrm>
          <a:prstGeom prst="rect">
            <a:avLst/>
          </a:prstGeom>
          <a:noFill/>
          <a:ln/>
        </p:spPr>
        <p:txBody>
          <a:bodyPr wrap="square" rtlCol="0" anchor="ctr"/>
          <a:lstStyle/>
          <a:p>
            <a:pPr marL="0" indent="0" algn="r">
              <a:buNone/>
            </a:pPr>
            <a:r>
              <a:rPr lang="en-US" sz="1000" dirty="0">
                <a:solidFill>
                  <a:srgbClr val="6B6B6B"/>
                </a:solidFill>
                <a:latin typeface="Calibri" pitchFamily="34" charset="0"/>
                <a:ea typeface="Calibri" pitchFamily="34" charset="-122"/>
                <a:cs typeface="Calibri" pitchFamily="34" charset="-120"/>
              </a:rPr>
              <a:t>16 / 18</a:t>
            </a:r>
            <a:endParaRPr lang="en-US" sz="1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8">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548640" y="1234440"/>
            <a:ext cx="10972800" cy="274320"/>
          </a:xfrm>
          <a:prstGeom prst="rect">
            <a:avLst/>
          </a:prstGeom>
          <a:noFill/>
          <a:ln/>
        </p:spPr>
        <p:txBody>
          <a:bodyPr wrap="square" rtlCol="0" anchor="ctr"/>
          <a:lstStyle/>
          <a:p>
            <a:pPr marL="0" indent="0">
              <a:buNone/>
            </a:pPr>
            <a:r>
              <a:rPr lang="en-US" sz="1100" b="1" kern="0" spc="200" dirty="0">
                <a:solidFill>
                  <a:srgbClr val="C00000"/>
                </a:solidFill>
                <a:latin typeface="Calibri" pitchFamily="34" charset="0"/>
                <a:ea typeface="Calibri" pitchFamily="34" charset="-122"/>
                <a:cs typeface="Calibri" pitchFamily="34" charset="-120"/>
              </a:rPr>
              <a:t>WHAT TO DO ON MONDAY</a:t>
            </a:r>
            <a:endParaRPr lang="en-US" sz="1100" dirty="0"/>
          </a:p>
        </p:txBody>
      </p:sp>
      <p:sp>
        <p:nvSpPr>
          <p:cNvPr id="3" name="Text 1"/>
          <p:cNvSpPr/>
          <p:nvPr/>
        </p:nvSpPr>
        <p:spPr>
          <a:xfrm>
            <a:off x="548640" y="1508760"/>
            <a:ext cx="10972800" cy="685800"/>
          </a:xfrm>
          <a:prstGeom prst="rect">
            <a:avLst/>
          </a:prstGeom>
          <a:noFill/>
          <a:ln/>
        </p:spPr>
        <p:txBody>
          <a:bodyPr wrap="square" rtlCol="0" anchor="ctr"/>
          <a:lstStyle/>
          <a:p>
            <a:pPr marL="0" indent="0">
              <a:buNone/>
            </a:pPr>
            <a:r>
              <a:rPr lang="en-US" sz="3200" b="1" dirty="0">
                <a:solidFill>
                  <a:srgbClr val="1A1A1A"/>
                </a:solidFill>
                <a:latin typeface="Calibri" pitchFamily="34" charset="0"/>
                <a:ea typeface="Calibri" pitchFamily="34" charset="-122"/>
                <a:cs typeface="Calibri" pitchFamily="34" charset="-120"/>
              </a:rPr>
              <a:t>Practical Takeaways</a:t>
            </a:r>
            <a:endParaRPr lang="en-US" sz="3200" dirty="0"/>
          </a:p>
        </p:txBody>
      </p:sp>
      <p:sp>
        <p:nvSpPr>
          <p:cNvPr id="4" name="Shape 2"/>
          <p:cNvSpPr/>
          <p:nvPr/>
        </p:nvSpPr>
        <p:spPr>
          <a:xfrm>
            <a:off x="548640" y="2514600"/>
            <a:ext cx="3657600" cy="1325880"/>
          </a:xfrm>
          <a:prstGeom prst="rect">
            <a:avLst/>
          </a:prstGeom>
          <a:solidFill>
            <a:srgbClr val="FFFFFF"/>
          </a:solidFill>
          <a:ln w="12700">
            <a:solidFill>
              <a:srgbClr val="E0E0E0"/>
            </a:solidFill>
            <a:prstDash val="solid"/>
          </a:ln>
        </p:spPr>
        <p:txBody>
          <a:bodyPr/>
          <a:lstStyle/>
          <a:p>
            <a:endParaRPr lang="en-US" dirty="0"/>
          </a:p>
        </p:txBody>
      </p:sp>
      <p:sp>
        <p:nvSpPr>
          <p:cNvPr id="5" name="Shape 3"/>
          <p:cNvSpPr/>
          <p:nvPr/>
        </p:nvSpPr>
        <p:spPr>
          <a:xfrm>
            <a:off x="777240" y="2743200"/>
            <a:ext cx="640080" cy="640080"/>
          </a:xfrm>
          <a:prstGeom prst="ellipse">
            <a:avLst/>
          </a:prstGeom>
          <a:solidFill>
            <a:srgbClr val="C00000"/>
          </a:solidFill>
          <a:ln/>
        </p:spPr>
        <p:txBody>
          <a:bodyPr/>
          <a:lstStyle/>
          <a:p>
            <a:endParaRPr lang="en-US" dirty="0"/>
          </a:p>
        </p:txBody>
      </p:sp>
      <p:sp>
        <p:nvSpPr>
          <p:cNvPr id="6" name="Text 4"/>
          <p:cNvSpPr/>
          <p:nvPr/>
        </p:nvSpPr>
        <p:spPr>
          <a:xfrm>
            <a:off x="777240" y="2743200"/>
            <a:ext cx="640080" cy="640080"/>
          </a:xfrm>
          <a:prstGeom prst="rect">
            <a:avLst/>
          </a:prstGeom>
          <a:noFill/>
          <a:ln/>
        </p:spPr>
        <p:txBody>
          <a:bodyPr wrap="square" rtlCol="0" anchor="ctr"/>
          <a:lstStyle/>
          <a:p>
            <a:pPr marL="0" indent="0" algn="ctr">
              <a:buNone/>
            </a:pPr>
            <a:r>
              <a:rPr lang="en-US" sz="1400" b="1" dirty="0">
                <a:solidFill>
                  <a:srgbClr val="FFFFFF"/>
                </a:solidFill>
                <a:latin typeface="Arial" pitchFamily="34" charset="0"/>
                <a:ea typeface="Arial" pitchFamily="34" charset="-122"/>
                <a:cs typeface="Arial" pitchFamily="34" charset="-120"/>
              </a:rPr>
              <a:t>01</a:t>
            </a:r>
            <a:endParaRPr lang="en-US" sz="1400" dirty="0"/>
          </a:p>
        </p:txBody>
      </p:sp>
      <p:sp>
        <p:nvSpPr>
          <p:cNvPr id="7" name="Text 5"/>
          <p:cNvSpPr/>
          <p:nvPr/>
        </p:nvSpPr>
        <p:spPr>
          <a:xfrm>
            <a:off x="1554480" y="2697480"/>
            <a:ext cx="2468880" cy="960120"/>
          </a:xfrm>
          <a:prstGeom prst="rect">
            <a:avLst/>
          </a:prstGeom>
          <a:noFill/>
          <a:ln/>
        </p:spPr>
        <p:txBody>
          <a:bodyPr wrap="square" rtlCol="0" anchor="ctr"/>
          <a:lstStyle/>
          <a:p>
            <a:pPr marL="0" indent="0">
              <a:buNone/>
            </a:pPr>
            <a:r>
              <a:rPr lang="en-US" sz="1400" dirty="0">
                <a:solidFill>
                  <a:srgbClr val="1A1A1A"/>
                </a:solidFill>
                <a:latin typeface="Calibri" pitchFamily="34" charset="0"/>
                <a:ea typeface="Calibri" pitchFamily="34" charset="-122"/>
                <a:cs typeface="Calibri" pitchFamily="34" charset="-120"/>
              </a:rPr>
              <a:t>Start with a shared purpose every co-author can name.</a:t>
            </a:r>
            <a:endParaRPr lang="en-US" sz="1400" dirty="0"/>
          </a:p>
        </p:txBody>
      </p:sp>
      <p:sp>
        <p:nvSpPr>
          <p:cNvPr id="8" name="Shape 6"/>
          <p:cNvSpPr/>
          <p:nvPr/>
        </p:nvSpPr>
        <p:spPr>
          <a:xfrm>
            <a:off x="4343400" y="2514600"/>
            <a:ext cx="3657600" cy="1325880"/>
          </a:xfrm>
          <a:prstGeom prst="rect">
            <a:avLst/>
          </a:prstGeom>
          <a:solidFill>
            <a:srgbClr val="FFFFFF"/>
          </a:solidFill>
          <a:ln w="12700">
            <a:solidFill>
              <a:srgbClr val="E0E0E0"/>
            </a:solidFill>
            <a:prstDash val="solid"/>
          </a:ln>
        </p:spPr>
        <p:txBody>
          <a:bodyPr/>
          <a:lstStyle/>
          <a:p>
            <a:endParaRPr lang="en-US" dirty="0"/>
          </a:p>
        </p:txBody>
      </p:sp>
      <p:sp>
        <p:nvSpPr>
          <p:cNvPr id="9" name="Shape 7"/>
          <p:cNvSpPr/>
          <p:nvPr/>
        </p:nvSpPr>
        <p:spPr>
          <a:xfrm>
            <a:off x="4572000" y="2743200"/>
            <a:ext cx="640080" cy="640080"/>
          </a:xfrm>
          <a:prstGeom prst="ellipse">
            <a:avLst/>
          </a:prstGeom>
          <a:solidFill>
            <a:srgbClr val="C00000"/>
          </a:solidFill>
          <a:ln/>
        </p:spPr>
        <p:txBody>
          <a:bodyPr/>
          <a:lstStyle/>
          <a:p>
            <a:endParaRPr lang="en-US" dirty="0"/>
          </a:p>
        </p:txBody>
      </p:sp>
      <p:sp>
        <p:nvSpPr>
          <p:cNvPr id="10" name="Text 8"/>
          <p:cNvSpPr/>
          <p:nvPr/>
        </p:nvSpPr>
        <p:spPr>
          <a:xfrm>
            <a:off x="4572000" y="2743200"/>
            <a:ext cx="640080" cy="640080"/>
          </a:xfrm>
          <a:prstGeom prst="rect">
            <a:avLst/>
          </a:prstGeom>
          <a:noFill/>
          <a:ln/>
        </p:spPr>
        <p:txBody>
          <a:bodyPr wrap="square" rtlCol="0" anchor="ctr"/>
          <a:lstStyle/>
          <a:p>
            <a:pPr marL="0" indent="0" algn="ctr">
              <a:buNone/>
            </a:pPr>
            <a:r>
              <a:rPr lang="en-US" sz="1400" b="1" dirty="0">
                <a:solidFill>
                  <a:srgbClr val="FFFFFF"/>
                </a:solidFill>
                <a:latin typeface="Arial" pitchFamily="34" charset="0"/>
                <a:ea typeface="Arial" pitchFamily="34" charset="-122"/>
                <a:cs typeface="Arial" pitchFamily="34" charset="-120"/>
              </a:rPr>
              <a:t>02</a:t>
            </a:r>
            <a:endParaRPr lang="en-US" sz="1400" dirty="0"/>
          </a:p>
        </p:txBody>
      </p:sp>
      <p:sp>
        <p:nvSpPr>
          <p:cNvPr id="11" name="Text 9"/>
          <p:cNvSpPr/>
          <p:nvPr/>
        </p:nvSpPr>
        <p:spPr>
          <a:xfrm>
            <a:off x="5349240" y="2697480"/>
            <a:ext cx="2468880" cy="960120"/>
          </a:xfrm>
          <a:prstGeom prst="rect">
            <a:avLst/>
          </a:prstGeom>
          <a:noFill/>
          <a:ln/>
        </p:spPr>
        <p:txBody>
          <a:bodyPr wrap="square" rtlCol="0" anchor="ctr"/>
          <a:lstStyle/>
          <a:p>
            <a:pPr marL="0" indent="0">
              <a:buNone/>
            </a:pPr>
            <a:r>
              <a:rPr lang="en-US" sz="1400" dirty="0">
                <a:solidFill>
                  <a:srgbClr val="1A1A1A"/>
                </a:solidFill>
                <a:latin typeface="Calibri" pitchFamily="34" charset="0"/>
                <a:ea typeface="Calibri" pitchFamily="34" charset="-122"/>
                <a:cs typeface="Calibri" pitchFamily="34" charset="-120"/>
              </a:rPr>
              <a:t>One lead writer. Section owners written down.</a:t>
            </a:r>
            <a:endParaRPr lang="en-US" sz="1400" dirty="0"/>
          </a:p>
        </p:txBody>
      </p:sp>
      <p:sp>
        <p:nvSpPr>
          <p:cNvPr id="12" name="Shape 10"/>
          <p:cNvSpPr/>
          <p:nvPr/>
        </p:nvSpPr>
        <p:spPr>
          <a:xfrm>
            <a:off x="8138160" y="2514600"/>
            <a:ext cx="3657600" cy="1325880"/>
          </a:xfrm>
          <a:prstGeom prst="rect">
            <a:avLst/>
          </a:prstGeom>
          <a:solidFill>
            <a:srgbClr val="FFFFFF"/>
          </a:solidFill>
          <a:ln w="12700">
            <a:solidFill>
              <a:srgbClr val="E0E0E0"/>
            </a:solidFill>
            <a:prstDash val="solid"/>
          </a:ln>
        </p:spPr>
        <p:txBody>
          <a:bodyPr/>
          <a:lstStyle/>
          <a:p>
            <a:endParaRPr lang="en-US" dirty="0"/>
          </a:p>
        </p:txBody>
      </p:sp>
      <p:sp>
        <p:nvSpPr>
          <p:cNvPr id="13" name="Shape 11"/>
          <p:cNvSpPr/>
          <p:nvPr/>
        </p:nvSpPr>
        <p:spPr>
          <a:xfrm>
            <a:off x="8366760" y="2743200"/>
            <a:ext cx="640080" cy="640080"/>
          </a:xfrm>
          <a:prstGeom prst="ellipse">
            <a:avLst/>
          </a:prstGeom>
          <a:solidFill>
            <a:srgbClr val="C00000"/>
          </a:solidFill>
          <a:ln/>
        </p:spPr>
        <p:txBody>
          <a:bodyPr/>
          <a:lstStyle/>
          <a:p>
            <a:endParaRPr lang="en-US" dirty="0"/>
          </a:p>
        </p:txBody>
      </p:sp>
      <p:sp>
        <p:nvSpPr>
          <p:cNvPr id="14" name="Text 12"/>
          <p:cNvSpPr/>
          <p:nvPr/>
        </p:nvSpPr>
        <p:spPr>
          <a:xfrm>
            <a:off x="8366760" y="2743200"/>
            <a:ext cx="640080" cy="640080"/>
          </a:xfrm>
          <a:prstGeom prst="rect">
            <a:avLst/>
          </a:prstGeom>
          <a:noFill/>
          <a:ln/>
        </p:spPr>
        <p:txBody>
          <a:bodyPr wrap="square" rtlCol="0" anchor="ctr"/>
          <a:lstStyle/>
          <a:p>
            <a:pPr marL="0" indent="0" algn="ctr">
              <a:buNone/>
            </a:pPr>
            <a:r>
              <a:rPr lang="en-US" sz="1400" b="1" dirty="0">
                <a:solidFill>
                  <a:srgbClr val="FFFFFF"/>
                </a:solidFill>
                <a:latin typeface="Arial" pitchFamily="34" charset="0"/>
                <a:ea typeface="Arial" pitchFamily="34" charset="-122"/>
                <a:cs typeface="Arial" pitchFamily="34" charset="-120"/>
              </a:rPr>
              <a:t>03</a:t>
            </a:r>
            <a:endParaRPr lang="en-US" sz="1400" dirty="0"/>
          </a:p>
        </p:txBody>
      </p:sp>
      <p:sp>
        <p:nvSpPr>
          <p:cNvPr id="15" name="Text 13"/>
          <p:cNvSpPr/>
          <p:nvPr/>
        </p:nvSpPr>
        <p:spPr>
          <a:xfrm>
            <a:off x="9144000" y="2697480"/>
            <a:ext cx="2468880" cy="960120"/>
          </a:xfrm>
          <a:prstGeom prst="rect">
            <a:avLst/>
          </a:prstGeom>
          <a:noFill/>
          <a:ln/>
        </p:spPr>
        <p:txBody>
          <a:bodyPr wrap="square" rtlCol="0" anchor="ctr"/>
          <a:lstStyle/>
          <a:p>
            <a:pPr marL="0" indent="0">
              <a:buNone/>
            </a:pPr>
            <a:r>
              <a:rPr lang="en-US" sz="1400" dirty="0">
                <a:solidFill>
                  <a:srgbClr val="1A1A1A"/>
                </a:solidFill>
                <a:latin typeface="Calibri" pitchFamily="34" charset="0"/>
                <a:ea typeface="Calibri" pitchFamily="34" charset="-122"/>
                <a:cs typeface="Calibri" pitchFamily="34" charset="-120"/>
              </a:rPr>
              <a:t>Set deadlines that respect clinical workloads.</a:t>
            </a:r>
            <a:endParaRPr lang="en-US" sz="1400" dirty="0"/>
          </a:p>
        </p:txBody>
      </p:sp>
      <p:sp>
        <p:nvSpPr>
          <p:cNvPr id="16" name="Shape 14"/>
          <p:cNvSpPr/>
          <p:nvPr/>
        </p:nvSpPr>
        <p:spPr>
          <a:xfrm>
            <a:off x="548640" y="4023360"/>
            <a:ext cx="3657600" cy="1325880"/>
          </a:xfrm>
          <a:prstGeom prst="rect">
            <a:avLst/>
          </a:prstGeom>
          <a:solidFill>
            <a:srgbClr val="FFFFFF"/>
          </a:solidFill>
          <a:ln w="12700">
            <a:solidFill>
              <a:srgbClr val="E0E0E0"/>
            </a:solidFill>
            <a:prstDash val="solid"/>
          </a:ln>
        </p:spPr>
        <p:txBody>
          <a:bodyPr/>
          <a:lstStyle/>
          <a:p>
            <a:endParaRPr lang="en-US" dirty="0"/>
          </a:p>
        </p:txBody>
      </p:sp>
      <p:sp>
        <p:nvSpPr>
          <p:cNvPr id="17" name="Shape 15"/>
          <p:cNvSpPr/>
          <p:nvPr/>
        </p:nvSpPr>
        <p:spPr>
          <a:xfrm>
            <a:off x="777240" y="4251960"/>
            <a:ext cx="640080" cy="640080"/>
          </a:xfrm>
          <a:prstGeom prst="ellipse">
            <a:avLst/>
          </a:prstGeom>
          <a:solidFill>
            <a:srgbClr val="C00000"/>
          </a:solidFill>
          <a:ln/>
        </p:spPr>
        <p:txBody>
          <a:bodyPr/>
          <a:lstStyle/>
          <a:p>
            <a:endParaRPr lang="en-US" dirty="0"/>
          </a:p>
        </p:txBody>
      </p:sp>
      <p:sp>
        <p:nvSpPr>
          <p:cNvPr id="18" name="Text 16"/>
          <p:cNvSpPr/>
          <p:nvPr/>
        </p:nvSpPr>
        <p:spPr>
          <a:xfrm>
            <a:off x="777240" y="4251960"/>
            <a:ext cx="640080" cy="640080"/>
          </a:xfrm>
          <a:prstGeom prst="rect">
            <a:avLst/>
          </a:prstGeom>
          <a:noFill/>
          <a:ln/>
        </p:spPr>
        <p:txBody>
          <a:bodyPr wrap="square" rtlCol="0" anchor="ctr"/>
          <a:lstStyle/>
          <a:p>
            <a:pPr marL="0" indent="0" algn="ctr">
              <a:buNone/>
            </a:pPr>
            <a:r>
              <a:rPr lang="en-US" sz="1400" b="1" dirty="0">
                <a:solidFill>
                  <a:srgbClr val="FFFFFF"/>
                </a:solidFill>
                <a:latin typeface="Arial" pitchFamily="34" charset="0"/>
                <a:ea typeface="Arial" pitchFamily="34" charset="-122"/>
                <a:cs typeface="Arial" pitchFamily="34" charset="-120"/>
              </a:rPr>
              <a:t>04</a:t>
            </a:r>
            <a:endParaRPr lang="en-US" sz="1400" dirty="0"/>
          </a:p>
        </p:txBody>
      </p:sp>
      <p:sp>
        <p:nvSpPr>
          <p:cNvPr id="19" name="Text 17"/>
          <p:cNvSpPr/>
          <p:nvPr/>
        </p:nvSpPr>
        <p:spPr>
          <a:xfrm>
            <a:off x="1554480" y="4206240"/>
            <a:ext cx="2468880" cy="960120"/>
          </a:xfrm>
          <a:prstGeom prst="rect">
            <a:avLst/>
          </a:prstGeom>
          <a:noFill/>
          <a:ln/>
        </p:spPr>
        <p:txBody>
          <a:bodyPr wrap="square" rtlCol="0" anchor="ctr"/>
          <a:lstStyle/>
          <a:p>
            <a:pPr marL="0" indent="0">
              <a:buNone/>
            </a:pPr>
            <a:r>
              <a:rPr lang="en-US" sz="1400" dirty="0">
                <a:solidFill>
                  <a:srgbClr val="1A1A1A"/>
                </a:solidFill>
                <a:latin typeface="Calibri" pitchFamily="34" charset="0"/>
                <a:ea typeface="Calibri" pitchFamily="34" charset="-122"/>
                <a:cs typeface="Calibri" pitchFamily="34" charset="-120"/>
              </a:rPr>
              <a:t>Agree on authorship and order before drafting.</a:t>
            </a:r>
            <a:endParaRPr lang="en-US" sz="1400" dirty="0"/>
          </a:p>
        </p:txBody>
      </p:sp>
      <p:sp>
        <p:nvSpPr>
          <p:cNvPr id="20" name="Shape 18"/>
          <p:cNvSpPr/>
          <p:nvPr/>
        </p:nvSpPr>
        <p:spPr>
          <a:xfrm>
            <a:off x="4343400" y="4023360"/>
            <a:ext cx="3657600" cy="1325880"/>
          </a:xfrm>
          <a:prstGeom prst="rect">
            <a:avLst/>
          </a:prstGeom>
          <a:solidFill>
            <a:srgbClr val="FFFFFF"/>
          </a:solidFill>
          <a:ln w="12700">
            <a:solidFill>
              <a:srgbClr val="E0E0E0"/>
            </a:solidFill>
            <a:prstDash val="solid"/>
          </a:ln>
        </p:spPr>
        <p:txBody>
          <a:bodyPr/>
          <a:lstStyle/>
          <a:p>
            <a:endParaRPr lang="en-US" dirty="0"/>
          </a:p>
        </p:txBody>
      </p:sp>
      <p:sp>
        <p:nvSpPr>
          <p:cNvPr id="21" name="Shape 19"/>
          <p:cNvSpPr/>
          <p:nvPr/>
        </p:nvSpPr>
        <p:spPr>
          <a:xfrm>
            <a:off x="4572000" y="4251960"/>
            <a:ext cx="640080" cy="640080"/>
          </a:xfrm>
          <a:prstGeom prst="ellipse">
            <a:avLst/>
          </a:prstGeom>
          <a:solidFill>
            <a:srgbClr val="C00000"/>
          </a:solidFill>
          <a:ln/>
        </p:spPr>
        <p:txBody>
          <a:bodyPr/>
          <a:lstStyle/>
          <a:p>
            <a:endParaRPr lang="en-US" dirty="0"/>
          </a:p>
        </p:txBody>
      </p:sp>
      <p:sp>
        <p:nvSpPr>
          <p:cNvPr id="22" name="Text 20"/>
          <p:cNvSpPr/>
          <p:nvPr/>
        </p:nvSpPr>
        <p:spPr>
          <a:xfrm>
            <a:off x="4572000" y="4251960"/>
            <a:ext cx="640080" cy="640080"/>
          </a:xfrm>
          <a:prstGeom prst="rect">
            <a:avLst/>
          </a:prstGeom>
          <a:noFill/>
          <a:ln/>
        </p:spPr>
        <p:txBody>
          <a:bodyPr wrap="square" rtlCol="0" anchor="ctr"/>
          <a:lstStyle/>
          <a:p>
            <a:pPr marL="0" indent="0" algn="ctr">
              <a:buNone/>
            </a:pPr>
            <a:r>
              <a:rPr lang="en-US" sz="1400" b="1" dirty="0">
                <a:solidFill>
                  <a:srgbClr val="FFFFFF"/>
                </a:solidFill>
                <a:latin typeface="Arial" pitchFamily="34" charset="0"/>
                <a:ea typeface="Arial" pitchFamily="34" charset="-122"/>
                <a:cs typeface="Arial" pitchFamily="34" charset="-120"/>
              </a:rPr>
              <a:t>05</a:t>
            </a:r>
            <a:endParaRPr lang="en-US" sz="1400" dirty="0"/>
          </a:p>
        </p:txBody>
      </p:sp>
      <p:sp>
        <p:nvSpPr>
          <p:cNvPr id="23" name="Text 21"/>
          <p:cNvSpPr/>
          <p:nvPr/>
        </p:nvSpPr>
        <p:spPr>
          <a:xfrm>
            <a:off x="5349240" y="4206240"/>
            <a:ext cx="2468880" cy="960120"/>
          </a:xfrm>
          <a:prstGeom prst="rect">
            <a:avLst/>
          </a:prstGeom>
          <a:noFill/>
          <a:ln/>
        </p:spPr>
        <p:txBody>
          <a:bodyPr wrap="square" rtlCol="0" anchor="ctr"/>
          <a:lstStyle/>
          <a:p>
            <a:pPr marL="0" indent="0">
              <a:buNone/>
            </a:pPr>
            <a:r>
              <a:rPr lang="en-US" sz="1400" dirty="0">
                <a:solidFill>
                  <a:srgbClr val="1A1A1A"/>
                </a:solidFill>
                <a:latin typeface="Calibri" pitchFamily="34" charset="0"/>
                <a:ea typeface="Calibri" pitchFamily="34" charset="-122"/>
                <a:cs typeface="Calibri" pitchFamily="34" charset="-120"/>
              </a:rPr>
              <a:t>Keep communication short, frequent, and predictable.</a:t>
            </a:r>
            <a:endParaRPr lang="en-US" sz="1400" dirty="0"/>
          </a:p>
        </p:txBody>
      </p:sp>
      <p:sp>
        <p:nvSpPr>
          <p:cNvPr id="24" name="Shape 22"/>
          <p:cNvSpPr/>
          <p:nvPr/>
        </p:nvSpPr>
        <p:spPr>
          <a:xfrm>
            <a:off x="8138160" y="4023360"/>
            <a:ext cx="3657600" cy="1325880"/>
          </a:xfrm>
          <a:prstGeom prst="rect">
            <a:avLst/>
          </a:prstGeom>
          <a:solidFill>
            <a:srgbClr val="FFFFFF"/>
          </a:solidFill>
          <a:ln w="12700">
            <a:solidFill>
              <a:srgbClr val="E0E0E0"/>
            </a:solidFill>
            <a:prstDash val="solid"/>
          </a:ln>
        </p:spPr>
        <p:txBody>
          <a:bodyPr/>
          <a:lstStyle/>
          <a:p>
            <a:endParaRPr lang="en-US" dirty="0"/>
          </a:p>
        </p:txBody>
      </p:sp>
      <p:sp>
        <p:nvSpPr>
          <p:cNvPr id="25" name="Shape 23"/>
          <p:cNvSpPr/>
          <p:nvPr/>
        </p:nvSpPr>
        <p:spPr>
          <a:xfrm>
            <a:off x="8366760" y="4251960"/>
            <a:ext cx="640080" cy="640080"/>
          </a:xfrm>
          <a:prstGeom prst="ellipse">
            <a:avLst/>
          </a:prstGeom>
          <a:solidFill>
            <a:srgbClr val="C00000"/>
          </a:solidFill>
          <a:ln/>
        </p:spPr>
        <p:txBody>
          <a:bodyPr/>
          <a:lstStyle/>
          <a:p>
            <a:endParaRPr lang="en-US" dirty="0"/>
          </a:p>
        </p:txBody>
      </p:sp>
      <p:sp>
        <p:nvSpPr>
          <p:cNvPr id="26" name="Text 24"/>
          <p:cNvSpPr/>
          <p:nvPr/>
        </p:nvSpPr>
        <p:spPr>
          <a:xfrm>
            <a:off x="8366760" y="4251960"/>
            <a:ext cx="640080" cy="640080"/>
          </a:xfrm>
          <a:prstGeom prst="rect">
            <a:avLst/>
          </a:prstGeom>
          <a:noFill/>
          <a:ln/>
        </p:spPr>
        <p:txBody>
          <a:bodyPr wrap="square" rtlCol="0" anchor="ctr"/>
          <a:lstStyle/>
          <a:p>
            <a:pPr marL="0" indent="0" algn="ctr">
              <a:buNone/>
            </a:pPr>
            <a:r>
              <a:rPr lang="en-US" sz="1400" b="1" dirty="0">
                <a:solidFill>
                  <a:srgbClr val="FFFFFF"/>
                </a:solidFill>
                <a:latin typeface="Arial" pitchFamily="34" charset="0"/>
                <a:ea typeface="Arial" pitchFamily="34" charset="-122"/>
                <a:cs typeface="Arial" pitchFamily="34" charset="-120"/>
              </a:rPr>
              <a:t>06</a:t>
            </a:r>
            <a:endParaRPr lang="en-US" sz="1400" dirty="0"/>
          </a:p>
        </p:txBody>
      </p:sp>
      <p:sp>
        <p:nvSpPr>
          <p:cNvPr id="27" name="Text 25"/>
          <p:cNvSpPr/>
          <p:nvPr/>
        </p:nvSpPr>
        <p:spPr>
          <a:xfrm>
            <a:off x="9144000" y="4206240"/>
            <a:ext cx="2468880" cy="960120"/>
          </a:xfrm>
          <a:prstGeom prst="rect">
            <a:avLst/>
          </a:prstGeom>
          <a:noFill/>
          <a:ln/>
        </p:spPr>
        <p:txBody>
          <a:bodyPr wrap="square" rtlCol="0" anchor="ctr"/>
          <a:lstStyle/>
          <a:p>
            <a:pPr marL="0" indent="0">
              <a:buNone/>
            </a:pPr>
            <a:r>
              <a:rPr lang="en-US" sz="1400" dirty="0">
                <a:solidFill>
                  <a:srgbClr val="1A1A1A"/>
                </a:solidFill>
                <a:latin typeface="Calibri" pitchFamily="34" charset="0"/>
                <a:ea typeface="Calibri" pitchFamily="34" charset="-122"/>
                <a:cs typeface="Calibri" pitchFamily="34" charset="-120"/>
              </a:rPr>
              <a:t>Treat publishing as a team process — not a solo finish line.</a:t>
            </a:r>
            <a:endParaRPr lang="en-US" sz="1400" dirty="0"/>
          </a:p>
        </p:txBody>
      </p:sp>
      <p:sp>
        <p:nvSpPr>
          <p:cNvPr id="28" name="Shape 26"/>
          <p:cNvSpPr/>
          <p:nvPr/>
        </p:nvSpPr>
        <p:spPr>
          <a:xfrm>
            <a:off x="548640" y="5440680"/>
            <a:ext cx="11109960" cy="777240"/>
          </a:xfrm>
          <a:prstGeom prst="rect">
            <a:avLst/>
          </a:prstGeom>
          <a:solidFill>
            <a:srgbClr val="C00000"/>
          </a:solidFill>
          <a:ln/>
        </p:spPr>
        <p:txBody>
          <a:bodyPr/>
          <a:lstStyle/>
          <a:p>
            <a:endParaRPr lang="en-US" dirty="0"/>
          </a:p>
        </p:txBody>
      </p:sp>
      <p:sp>
        <p:nvSpPr>
          <p:cNvPr id="29" name="Text 27"/>
          <p:cNvSpPr/>
          <p:nvPr/>
        </p:nvSpPr>
        <p:spPr>
          <a:xfrm>
            <a:off x="548640" y="5440680"/>
            <a:ext cx="11109960" cy="777240"/>
          </a:xfrm>
          <a:prstGeom prst="rect">
            <a:avLst/>
          </a:prstGeom>
          <a:noFill/>
          <a:ln/>
        </p:spPr>
        <p:txBody>
          <a:bodyPr wrap="square" rtlCol="0" anchor="ctr"/>
          <a:lstStyle/>
          <a:p>
            <a:pPr marL="0" indent="0" algn="ctr">
              <a:buNone/>
            </a:pPr>
            <a:r>
              <a:rPr lang="en-US" sz="1800" b="1" dirty="0">
                <a:solidFill>
                  <a:srgbClr val="FFFFFF"/>
                </a:solidFill>
                <a:latin typeface="Arial" pitchFamily="34" charset="0"/>
                <a:ea typeface="Arial" pitchFamily="34" charset="-122"/>
                <a:cs typeface="Arial" pitchFamily="34" charset="-120"/>
              </a:rPr>
              <a:t>Publishing is collaborative patient care — plan it like a team.</a:t>
            </a:r>
            <a:endParaRPr lang="en-US" sz="1800" dirty="0"/>
          </a:p>
        </p:txBody>
      </p:sp>
      <p:sp>
        <p:nvSpPr>
          <p:cNvPr id="30" name="Text 28"/>
          <p:cNvSpPr/>
          <p:nvPr/>
        </p:nvSpPr>
        <p:spPr>
          <a:xfrm>
            <a:off x="11155680" y="6537960"/>
            <a:ext cx="914400" cy="274320"/>
          </a:xfrm>
          <a:prstGeom prst="rect">
            <a:avLst/>
          </a:prstGeom>
          <a:noFill/>
          <a:ln/>
        </p:spPr>
        <p:txBody>
          <a:bodyPr wrap="square" rtlCol="0" anchor="ctr"/>
          <a:lstStyle/>
          <a:p>
            <a:pPr marL="0" indent="0" algn="r">
              <a:buNone/>
            </a:pPr>
            <a:r>
              <a:rPr lang="en-US" sz="1000" dirty="0">
                <a:solidFill>
                  <a:srgbClr val="6B6B6B"/>
                </a:solidFill>
                <a:latin typeface="Calibri" pitchFamily="34" charset="0"/>
                <a:ea typeface="Calibri" pitchFamily="34" charset="-122"/>
                <a:cs typeface="Calibri" pitchFamily="34" charset="-120"/>
              </a:rPr>
              <a:t>17 / 18</a:t>
            </a:r>
            <a:endParaRPr lang="en-US" sz="1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9">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548640" y="822960"/>
            <a:ext cx="9144000" cy="365760"/>
          </a:xfrm>
          <a:prstGeom prst="rect">
            <a:avLst/>
          </a:prstGeom>
          <a:noFill/>
          <a:ln/>
        </p:spPr>
        <p:txBody>
          <a:bodyPr wrap="square" rtlCol="0" anchor="ctr"/>
          <a:lstStyle/>
          <a:p>
            <a:pPr marL="0" indent="0">
              <a:buNone/>
            </a:pPr>
            <a:r>
              <a:rPr lang="en-US" sz="1300" b="1" kern="0" spc="300" dirty="0">
                <a:solidFill>
                  <a:srgbClr val="FFE0E0"/>
                </a:solidFill>
                <a:latin typeface="Calibri" pitchFamily="34" charset="0"/>
                <a:ea typeface="Calibri" pitchFamily="34" charset="-122"/>
                <a:cs typeface="Calibri" pitchFamily="34" charset="-120"/>
              </a:rPr>
              <a:t>KEY MESSAGE</a:t>
            </a:r>
            <a:endParaRPr lang="en-US" sz="1300" dirty="0"/>
          </a:p>
        </p:txBody>
      </p:sp>
      <p:sp>
        <p:nvSpPr>
          <p:cNvPr id="3" name="Text 1"/>
          <p:cNvSpPr/>
          <p:nvPr/>
        </p:nvSpPr>
        <p:spPr>
          <a:xfrm>
            <a:off x="548640" y="1920240"/>
            <a:ext cx="10972800" cy="1280160"/>
          </a:xfrm>
          <a:prstGeom prst="rect">
            <a:avLst/>
          </a:prstGeom>
          <a:noFill/>
          <a:ln/>
        </p:spPr>
        <p:txBody>
          <a:bodyPr wrap="square" rtlCol="0" anchor="ctr"/>
          <a:lstStyle/>
          <a:p>
            <a:pPr marL="0" indent="0" algn="ctr">
              <a:buNone/>
            </a:pPr>
            <a:r>
              <a:rPr lang="en-US" sz="4800" b="1" dirty="0">
                <a:solidFill>
                  <a:srgbClr val="FFFFFF"/>
                </a:solidFill>
                <a:latin typeface="Arial" pitchFamily="34" charset="0"/>
                <a:cs typeface="Arial" pitchFamily="34" charset="-120"/>
              </a:rPr>
              <a:t>Muita Obrigada!</a:t>
            </a:r>
            <a:endParaRPr lang="en-US" sz="4800" dirty="0"/>
          </a:p>
        </p:txBody>
      </p:sp>
      <p:sp>
        <p:nvSpPr>
          <p:cNvPr id="4" name="Text 2"/>
          <p:cNvSpPr/>
          <p:nvPr/>
        </p:nvSpPr>
        <p:spPr>
          <a:xfrm>
            <a:off x="1097280" y="3246120"/>
            <a:ext cx="9966960" cy="822960"/>
          </a:xfrm>
          <a:prstGeom prst="rect">
            <a:avLst/>
          </a:prstGeom>
          <a:noFill/>
          <a:ln/>
        </p:spPr>
        <p:txBody>
          <a:bodyPr wrap="square" rtlCol="0" anchor="ctr"/>
          <a:lstStyle/>
          <a:p>
            <a:pPr marL="0" indent="0" algn="ctr">
              <a:buNone/>
            </a:pPr>
            <a:r>
              <a:rPr lang="en-US" sz="1800" dirty="0">
                <a:solidFill>
                  <a:srgbClr val="FFFFFF"/>
                </a:solidFill>
                <a:latin typeface="Calibri" pitchFamily="34" charset="0"/>
                <a:ea typeface="Calibri" pitchFamily="34" charset="-122"/>
                <a:cs typeface="Calibri" pitchFamily="34" charset="-120"/>
              </a:rPr>
              <a:t>Interdisciplinary publishing is strongest when every profession contributes its expertise, communicates early, and shares accountability.</a:t>
            </a:r>
            <a:endParaRPr lang="en-US" sz="1800" dirty="0"/>
          </a:p>
        </p:txBody>
      </p:sp>
      <p:sp>
        <p:nvSpPr>
          <p:cNvPr id="5" name="Text 3"/>
          <p:cNvSpPr/>
          <p:nvPr/>
        </p:nvSpPr>
        <p:spPr>
          <a:xfrm>
            <a:off x="1097280" y="4114800"/>
            <a:ext cx="9966960" cy="457200"/>
          </a:xfrm>
          <a:prstGeom prst="rect">
            <a:avLst/>
          </a:prstGeom>
          <a:noFill/>
          <a:ln/>
        </p:spPr>
        <p:txBody>
          <a:bodyPr wrap="square" rtlCol="0" anchor="ctr"/>
          <a:lstStyle/>
          <a:p>
            <a:pPr marL="0" indent="0" algn="ctr">
              <a:buNone/>
            </a:pPr>
            <a:r>
              <a:rPr lang="en-US" sz="1500" i="1" dirty="0">
                <a:solidFill>
                  <a:srgbClr val="F5D5D5"/>
                </a:solidFill>
                <a:latin typeface="Calibri" pitchFamily="34" charset="0"/>
                <a:ea typeface="Calibri" pitchFamily="34" charset="-122"/>
                <a:cs typeface="Calibri" pitchFamily="34" charset="-120"/>
              </a:rPr>
              <a:t>Scholarly writing is collaborative patient care.</a:t>
            </a:r>
            <a:endParaRPr lang="en-US" sz="1500" dirty="0"/>
          </a:p>
        </p:txBody>
      </p:sp>
      <p:sp>
        <p:nvSpPr>
          <p:cNvPr id="9" name="Text 7"/>
          <p:cNvSpPr/>
          <p:nvPr/>
        </p:nvSpPr>
        <p:spPr>
          <a:xfrm>
            <a:off x="10515600" y="6537960"/>
            <a:ext cx="1371600" cy="274320"/>
          </a:xfrm>
          <a:prstGeom prst="rect">
            <a:avLst/>
          </a:prstGeom>
          <a:noFill/>
          <a:ln/>
        </p:spPr>
        <p:txBody>
          <a:bodyPr wrap="square" rtlCol="0" anchor="ctr"/>
          <a:lstStyle/>
          <a:p>
            <a:pPr marL="0" indent="0" algn="r">
              <a:buNone/>
            </a:pPr>
            <a:r>
              <a:rPr lang="en-US" sz="1000" dirty="0">
                <a:solidFill>
                  <a:srgbClr val="F5D5D5"/>
                </a:solidFill>
                <a:latin typeface="Calibri" pitchFamily="34" charset="0"/>
                <a:ea typeface="Calibri" pitchFamily="34" charset="-122"/>
                <a:cs typeface="Calibri" pitchFamily="34" charset="-120"/>
              </a:rPr>
              <a:t>18/ 18</a:t>
            </a:r>
            <a:endParaRPr lang="en-US" sz="1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548640" y="1234440"/>
            <a:ext cx="10972800" cy="274320"/>
          </a:xfrm>
          <a:prstGeom prst="rect">
            <a:avLst/>
          </a:prstGeom>
          <a:noFill/>
          <a:ln/>
        </p:spPr>
        <p:txBody>
          <a:bodyPr wrap="square" rtlCol="0" anchor="ctr"/>
          <a:lstStyle/>
          <a:p>
            <a:pPr marL="0" indent="0">
              <a:buNone/>
            </a:pPr>
            <a:r>
              <a:rPr lang="en-US" sz="1100" b="1" kern="0" spc="200" dirty="0">
                <a:solidFill>
                  <a:srgbClr val="C00000"/>
                </a:solidFill>
                <a:latin typeface="Calibri" pitchFamily="34" charset="0"/>
                <a:ea typeface="Calibri" pitchFamily="34" charset="-122"/>
                <a:cs typeface="Calibri" pitchFamily="34" charset="-120"/>
              </a:rPr>
              <a:t>ROADMAP</a:t>
            </a:r>
            <a:endParaRPr lang="en-US" sz="1100" dirty="0"/>
          </a:p>
        </p:txBody>
      </p:sp>
      <p:sp>
        <p:nvSpPr>
          <p:cNvPr id="3" name="Text 1"/>
          <p:cNvSpPr/>
          <p:nvPr/>
        </p:nvSpPr>
        <p:spPr>
          <a:xfrm>
            <a:off x="548640" y="1508760"/>
            <a:ext cx="10972800" cy="685800"/>
          </a:xfrm>
          <a:prstGeom prst="rect">
            <a:avLst/>
          </a:prstGeom>
          <a:noFill/>
          <a:ln/>
        </p:spPr>
        <p:txBody>
          <a:bodyPr wrap="square" rtlCol="0" anchor="ctr"/>
          <a:lstStyle/>
          <a:p>
            <a:pPr marL="0" indent="0">
              <a:buNone/>
            </a:pPr>
            <a:r>
              <a:rPr lang="en-US" sz="3200" b="1" dirty="0">
                <a:solidFill>
                  <a:srgbClr val="1A1A1A"/>
                </a:solidFill>
                <a:latin typeface="Calibri" pitchFamily="34" charset="0"/>
                <a:ea typeface="Calibri" pitchFamily="34" charset="-122"/>
                <a:cs typeface="Calibri" pitchFamily="34" charset="-120"/>
              </a:rPr>
              <a:t>Agenda</a:t>
            </a:r>
            <a:endParaRPr lang="en-US" sz="3200" dirty="0"/>
          </a:p>
        </p:txBody>
      </p:sp>
      <p:sp>
        <p:nvSpPr>
          <p:cNvPr id="4" name="Shape 2"/>
          <p:cNvSpPr/>
          <p:nvPr/>
        </p:nvSpPr>
        <p:spPr>
          <a:xfrm>
            <a:off x="548640" y="2514600"/>
            <a:ext cx="594360" cy="594360"/>
          </a:xfrm>
          <a:prstGeom prst="rect">
            <a:avLst/>
          </a:prstGeom>
          <a:solidFill>
            <a:srgbClr val="C00000"/>
          </a:solidFill>
          <a:ln w="12700">
            <a:solidFill>
              <a:srgbClr val="C00000"/>
            </a:solidFill>
            <a:prstDash val="solid"/>
          </a:ln>
        </p:spPr>
        <p:txBody>
          <a:bodyPr/>
          <a:lstStyle/>
          <a:p>
            <a:endParaRPr lang="en-US" dirty="0"/>
          </a:p>
        </p:txBody>
      </p:sp>
      <p:sp>
        <p:nvSpPr>
          <p:cNvPr id="5" name="Text 3"/>
          <p:cNvSpPr/>
          <p:nvPr/>
        </p:nvSpPr>
        <p:spPr>
          <a:xfrm>
            <a:off x="548640" y="2514600"/>
            <a:ext cx="594360" cy="594360"/>
          </a:xfrm>
          <a:prstGeom prst="rect">
            <a:avLst/>
          </a:prstGeom>
          <a:noFill/>
          <a:ln/>
        </p:spPr>
        <p:txBody>
          <a:bodyPr wrap="square" rtlCol="0" anchor="ctr"/>
          <a:lstStyle/>
          <a:p>
            <a:pPr marL="0" indent="0" algn="ctr">
              <a:buNone/>
            </a:pPr>
            <a:r>
              <a:rPr lang="en-US" sz="2200" b="1" dirty="0">
                <a:solidFill>
                  <a:srgbClr val="FFFFFF"/>
                </a:solidFill>
                <a:latin typeface="Arial" pitchFamily="34" charset="0"/>
                <a:ea typeface="Arial" pitchFamily="34" charset="-122"/>
                <a:cs typeface="Arial" pitchFamily="34" charset="-120"/>
              </a:rPr>
              <a:t>1</a:t>
            </a:r>
            <a:endParaRPr lang="en-US" sz="2200" dirty="0"/>
          </a:p>
        </p:txBody>
      </p:sp>
      <p:sp>
        <p:nvSpPr>
          <p:cNvPr id="6" name="Text 4"/>
          <p:cNvSpPr/>
          <p:nvPr/>
        </p:nvSpPr>
        <p:spPr>
          <a:xfrm>
            <a:off x="1280160" y="2496312"/>
            <a:ext cx="4572000" cy="329184"/>
          </a:xfrm>
          <a:prstGeom prst="rect">
            <a:avLst/>
          </a:prstGeom>
          <a:noFill/>
          <a:ln/>
        </p:spPr>
        <p:txBody>
          <a:bodyPr wrap="square" rtlCol="0" anchor="ctr"/>
          <a:lstStyle/>
          <a:p>
            <a:pPr marL="0" indent="0">
              <a:buNone/>
            </a:pPr>
            <a:r>
              <a:rPr lang="en-US" sz="1500" b="1" dirty="0">
                <a:solidFill>
                  <a:srgbClr val="1A1A1A"/>
                </a:solidFill>
                <a:latin typeface="Calibri" pitchFamily="34" charset="0"/>
                <a:ea typeface="Calibri" pitchFamily="34" charset="-122"/>
                <a:cs typeface="Calibri" pitchFamily="34" charset="-120"/>
              </a:rPr>
              <a:t>Publishing landscape today</a:t>
            </a:r>
            <a:endParaRPr lang="en-US" sz="1500" dirty="0"/>
          </a:p>
        </p:txBody>
      </p:sp>
      <p:sp>
        <p:nvSpPr>
          <p:cNvPr id="7" name="Text 5"/>
          <p:cNvSpPr/>
          <p:nvPr/>
        </p:nvSpPr>
        <p:spPr>
          <a:xfrm>
            <a:off x="1280160" y="2807208"/>
            <a:ext cx="4572000" cy="329184"/>
          </a:xfrm>
          <a:prstGeom prst="rect">
            <a:avLst/>
          </a:prstGeom>
          <a:noFill/>
          <a:ln/>
        </p:spPr>
        <p:txBody>
          <a:bodyPr wrap="square" rtlCol="0" anchor="ctr"/>
          <a:lstStyle/>
          <a:p>
            <a:pPr marL="0" indent="0">
              <a:buNone/>
            </a:pPr>
            <a:r>
              <a:rPr lang="en-US" sz="1150" dirty="0">
                <a:solidFill>
                  <a:srgbClr val="6B6B6B"/>
                </a:solidFill>
                <a:latin typeface="Calibri" pitchFamily="34" charset="0"/>
                <a:ea typeface="Calibri" pitchFamily="34" charset="-122"/>
                <a:cs typeface="Calibri" pitchFamily="34" charset="-120"/>
              </a:rPr>
              <a:t>Volume, multidisciplinary share, and team-science growth.</a:t>
            </a:r>
            <a:endParaRPr lang="en-US" sz="1150" dirty="0"/>
          </a:p>
        </p:txBody>
      </p:sp>
      <p:sp>
        <p:nvSpPr>
          <p:cNvPr id="8" name="Shape 6"/>
          <p:cNvSpPr/>
          <p:nvPr/>
        </p:nvSpPr>
        <p:spPr>
          <a:xfrm>
            <a:off x="548640" y="3154680"/>
            <a:ext cx="594360" cy="594360"/>
          </a:xfrm>
          <a:prstGeom prst="rect">
            <a:avLst/>
          </a:prstGeom>
          <a:solidFill>
            <a:srgbClr val="C00000"/>
          </a:solidFill>
          <a:ln w="12700">
            <a:solidFill>
              <a:srgbClr val="C00000"/>
            </a:solidFill>
            <a:prstDash val="solid"/>
          </a:ln>
        </p:spPr>
        <p:txBody>
          <a:bodyPr/>
          <a:lstStyle/>
          <a:p>
            <a:endParaRPr lang="en-US" dirty="0"/>
          </a:p>
        </p:txBody>
      </p:sp>
      <p:sp>
        <p:nvSpPr>
          <p:cNvPr id="9" name="Text 7"/>
          <p:cNvSpPr/>
          <p:nvPr/>
        </p:nvSpPr>
        <p:spPr>
          <a:xfrm>
            <a:off x="548640" y="3154680"/>
            <a:ext cx="594360" cy="594360"/>
          </a:xfrm>
          <a:prstGeom prst="rect">
            <a:avLst/>
          </a:prstGeom>
          <a:noFill/>
          <a:ln/>
        </p:spPr>
        <p:txBody>
          <a:bodyPr wrap="square" rtlCol="0" anchor="ctr"/>
          <a:lstStyle/>
          <a:p>
            <a:pPr marL="0" indent="0" algn="ctr">
              <a:buNone/>
            </a:pPr>
            <a:r>
              <a:rPr lang="en-US" sz="2200" b="1" dirty="0">
                <a:solidFill>
                  <a:srgbClr val="FFFFFF"/>
                </a:solidFill>
                <a:latin typeface="Arial" pitchFamily="34" charset="0"/>
                <a:ea typeface="Arial" pitchFamily="34" charset="-122"/>
                <a:cs typeface="Arial" pitchFamily="34" charset="-120"/>
              </a:rPr>
              <a:t>2</a:t>
            </a:r>
            <a:endParaRPr lang="en-US" sz="2200" dirty="0"/>
          </a:p>
        </p:txBody>
      </p:sp>
      <p:sp>
        <p:nvSpPr>
          <p:cNvPr id="10" name="Text 8"/>
          <p:cNvSpPr/>
          <p:nvPr/>
        </p:nvSpPr>
        <p:spPr>
          <a:xfrm>
            <a:off x="1280160" y="3136392"/>
            <a:ext cx="4572000" cy="329184"/>
          </a:xfrm>
          <a:prstGeom prst="rect">
            <a:avLst/>
          </a:prstGeom>
          <a:noFill/>
          <a:ln/>
        </p:spPr>
        <p:txBody>
          <a:bodyPr wrap="square" rtlCol="0" anchor="ctr"/>
          <a:lstStyle/>
          <a:p>
            <a:pPr marL="0" indent="0">
              <a:buNone/>
            </a:pPr>
            <a:r>
              <a:rPr lang="en-US" sz="1500" b="1" dirty="0">
                <a:solidFill>
                  <a:srgbClr val="1A1A1A"/>
                </a:solidFill>
                <a:latin typeface="Calibri" pitchFamily="34" charset="0"/>
                <a:ea typeface="Calibri" pitchFamily="34" charset="-122"/>
                <a:cs typeface="Calibri" pitchFamily="34" charset="-120"/>
              </a:rPr>
              <a:t>Why this matters</a:t>
            </a:r>
            <a:endParaRPr lang="en-US" sz="1500" dirty="0"/>
          </a:p>
        </p:txBody>
      </p:sp>
      <p:sp>
        <p:nvSpPr>
          <p:cNvPr id="11" name="Text 9"/>
          <p:cNvSpPr/>
          <p:nvPr/>
        </p:nvSpPr>
        <p:spPr>
          <a:xfrm>
            <a:off x="1280160" y="3447288"/>
            <a:ext cx="4572000" cy="329184"/>
          </a:xfrm>
          <a:prstGeom prst="rect">
            <a:avLst/>
          </a:prstGeom>
          <a:noFill/>
          <a:ln/>
        </p:spPr>
        <p:txBody>
          <a:bodyPr wrap="square" rtlCol="0" anchor="ctr"/>
          <a:lstStyle/>
          <a:p>
            <a:pPr marL="0" indent="0">
              <a:buNone/>
            </a:pPr>
            <a:r>
              <a:rPr lang="en-US" sz="1150" dirty="0">
                <a:solidFill>
                  <a:srgbClr val="6B6B6B"/>
                </a:solidFill>
                <a:latin typeface="Calibri" pitchFamily="34" charset="0"/>
                <a:ea typeface="Calibri" pitchFamily="34" charset="-122"/>
                <a:cs typeface="Calibri" pitchFamily="34" charset="-120"/>
              </a:rPr>
              <a:t>Publishing shapes practice, education, and policy.</a:t>
            </a:r>
            <a:endParaRPr lang="en-US" sz="1150" dirty="0"/>
          </a:p>
        </p:txBody>
      </p:sp>
      <p:sp>
        <p:nvSpPr>
          <p:cNvPr id="12" name="Shape 10"/>
          <p:cNvSpPr/>
          <p:nvPr/>
        </p:nvSpPr>
        <p:spPr>
          <a:xfrm>
            <a:off x="548640" y="3794760"/>
            <a:ext cx="594360" cy="594360"/>
          </a:xfrm>
          <a:prstGeom prst="rect">
            <a:avLst/>
          </a:prstGeom>
          <a:solidFill>
            <a:srgbClr val="C00000"/>
          </a:solidFill>
          <a:ln w="12700">
            <a:solidFill>
              <a:srgbClr val="C00000"/>
            </a:solidFill>
            <a:prstDash val="solid"/>
          </a:ln>
        </p:spPr>
        <p:txBody>
          <a:bodyPr/>
          <a:lstStyle/>
          <a:p>
            <a:endParaRPr lang="en-US" dirty="0"/>
          </a:p>
        </p:txBody>
      </p:sp>
      <p:sp>
        <p:nvSpPr>
          <p:cNvPr id="13" name="Text 11"/>
          <p:cNvSpPr/>
          <p:nvPr/>
        </p:nvSpPr>
        <p:spPr>
          <a:xfrm>
            <a:off x="548640" y="3794760"/>
            <a:ext cx="594360" cy="594360"/>
          </a:xfrm>
          <a:prstGeom prst="rect">
            <a:avLst/>
          </a:prstGeom>
          <a:noFill/>
          <a:ln/>
        </p:spPr>
        <p:txBody>
          <a:bodyPr wrap="square" rtlCol="0" anchor="ctr"/>
          <a:lstStyle/>
          <a:p>
            <a:pPr marL="0" indent="0" algn="ctr">
              <a:buNone/>
            </a:pPr>
            <a:r>
              <a:rPr lang="en-US" sz="2200" b="1" dirty="0">
                <a:solidFill>
                  <a:srgbClr val="FFFFFF"/>
                </a:solidFill>
                <a:latin typeface="Arial" pitchFamily="34" charset="0"/>
                <a:ea typeface="Arial" pitchFamily="34" charset="-122"/>
                <a:cs typeface="Arial" pitchFamily="34" charset="-120"/>
              </a:rPr>
              <a:t>3</a:t>
            </a:r>
            <a:endParaRPr lang="en-US" sz="2200" dirty="0"/>
          </a:p>
        </p:txBody>
      </p:sp>
      <p:sp>
        <p:nvSpPr>
          <p:cNvPr id="14" name="Text 12"/>
          <p:cNvSpPr/>
          <p:nvPr/>
        </p:nvSpPr>
        <p:spPr>
          <a:xfrm>
            <a:off x="1280160" y="3776472"/>
            <a:ext cx="4572000" cy="329184"/>
          </a:xfrm>
          <a:prstGeom prst="rect">
            <a:avLst/>
          </a:prstGeom>
          <a:noFill/>
          <a:ln/>
        </p:spPr>
        <p:txBody>
          <a:bodyPr wrap="square" rtlCol="0" anchor="ctr"/>
          <a:lstStyle/>
          <a:p>
            <a:pPr marL="0" indent="0">
              <a:buNone/>
            </a:pPr>
            <a:r>
              <a:rPr lang="en-US" sz="1500" b="1" dirty="0">
                <a:solidFill>
                  <a:srgbClr val="1A1A1A"/>
                </a:solidFill>
                <a:latin typeface="Calibri" pitchFamily="34" charset="0"/>
                <a:ea typeface="Calibri" pitchFamily="34" charset="-122"/>
                <a:cs typeface="Calibri" pitchFamily="34" charset="-120"/>
              </a:rPr>
              <a:t>Authorship essentials</a:t>
            </a:r>
            <a:endParaRPr lang="en-US" sz="1500" dirty="0"/>
          </a:p>
        </p:txBody>
      </p:sp>
      <p:sp>
        <p:nvSpPr>
          <p:cNvPr id="15" name="Text 13"/>
          <p:cNvSpPr/>
          <p:nvPr/>
        </p:nvSpPr>
        <p:spPr>
          <a:xfrm>
            <a:off x="1280160" y="4087368"/>
            <a:ext cx="4572000" cy="329184"/>
          </a:xfrm>
          <a:prstGeom prst="rect">
            <a:avLst/>
          </a:prstGeom>
          <a:noFill/>
          <a:ln/>
        </p:spPr>
        <p:txBody>
          <a:bodyPr wrap="square" rtlCol="0" anchor="ctr"/>
          <a:lstStyle/>
          <a:p>
            <a:pPr marL="0" indent="0">
              <a:buNone/>
            </a:pPr>
            <a:r>
              <a:rPr lang="en-US" sz="1150" dirty="0">
                <a:solidFill>
                  <a:srgbClr val="6B6B6B"/>
                </a:solidFill>
                <a:latin typeface="Calibri" pitchFamily="34" charset="0"/>
                <a:ea typeface="Calibri" pitchFamily="34" charset="-122"/>
                <a:cs typeface="Calibri" pitchFamily="34" charset="-120"/>
              </a:rPr>
              <a:t>ICMJE criteria — credit and responsibility.</a:t>
            </a:r>
            <a:endParaRPr lang="en-US" sz="1150" dirty="0"/>
          </a:p>
        </p:txBody>
      </p:sp>
      <p:sp>
        <p:nvSpPr>
          <p:cNvPr id="16" name="Shape 14"/>
          <p:cNvSpPr/>
          <p:nvPr/>
        </p:nvSpPr>
        <p:spPr>
          <a:xfrm>
            <a:off x="548640" y="4434840"/>
            <a:ext cx="594360" cy="594360"/>
          </a:xfrm>
          <a:prstGeom prst="rect">
            <a:avLst/>
          </a:prstGeom>
          <a:solidFill>
            <a:srgbClr val="C00000"/>
          </a:solidFill>
          <a:ln w="12700">
            <a:solidFill>
              <a:srgbClr val="C00000"/>
            </a:solidFill>
            <a:prstDash val="solid"/>
          </a:ln>
        </p:spPr>
        <p:txBody>
          <a:bodyPr/>
          <a:lstStyle/>
          <a:p>
            <a:endParaRPr lang="en-US" dirty="0"/>
          </a:p>
        </p:txBody>
      </p:sp>
      <p:sp>
        <p:nvSpPr>
          <p:cNvPr id="17" name="Text 15"/>
          <p:cNvSpPr/>
          <p:nvPr/>
        </p:nvSpPr>
        <p:spPr>
          <a:xfrm>
            <a:off x="548640" y="4434840"/>
            <a:ext cx="594360" cy="594360"/>
          </a:xfrm>
          <a:prstGeom prst="rect">
            <a:avLst/>
          </a:prstGeom>
          <a:noFill/>
          <a:ln/>
        </p:spPr>
        <p:txBody>
          <a:bodyPr wrap="square" rtlCol="0" anchor="ctr"/>
          <a:lstStyle/>
          <a:p>
            <a:pPr marL="0" indent="0" algn="ctr">
              <a:buNone/>
            </a:pPr>
            <a:r>
              <a:rPr lang="en-US" sz="2200" b="1" dirty="0">
                <a:solidFill>
                  <a:srgbClr val="FFFFFF"/>
                </a:solidFill>
                <a:latin typeface="Arial" pitchFamily="34" charset="0"/>
                <a:ea typeface="Arial" pitchFamily="34" charset="-122"/>
                <a:cs typeface="Arial" pitchFamily="34" charset="-120"/>
              </a:rPr>
              <a:t>4</a:t>
            </a:r>
            <a:endParaRPr lang="en-US" sz="2200" dirty="0"/>
          </a:p>
        </p:txBody>
      </p:sp>
      <p:sp>
        <p:nvSpPr>
          <p:cNvPr id="18" name="Text 16"/>
          <p:cNvSpPr/>
          <p:nvPr/>
        </p:nvSpPr>
        <p:spPr>
          <a:xfrm>
            <a:off x="1280160" y="4416552"/>
            <a:ext cx="4572000" cy="329184"/>
          </a:xfrm>
          <a:prstGeom prst="rect">
            <a:avLst/>
          </a:prstGeom>
          <a:noFill/>
          <a:ln/>
        </p:spPr>
        <p:txBody>
          <a:bodyPr wrap="square" rtlCol="0" anchor="ctr"/>
          <a:lstStyle/>
          <a:p>
            <a:pPr marL="0" indent="0">
              <a:buNone/>
            </a:pPr>
            <a:r>
              <a:rPr lang="en-US" sz="1500" b="1" dirty="0">
                <a:solidFill>
                  <a:srgbClr val="1A1A1A"/>
                </a:solidFill>
                <a:latin typeface="Calibri" pitchFamily="34" charset="0"/>
                <a:ea typeface="Calibri" pitchFamily="34" charset="-122"/>
                <a:cs typeface="Calibri" pitchFamily="34" charset="-120"/>
              </a:rPr>
              <a:t>What each discipline brings</a:t>
            </a:r>
            <a:endParaRPr lang="en-US" sz="1500" dirty="0"/>
          </a:p>
        </p:txBody>
      </p:sp>
      <p:sp>
        <p:nvSpPr>
          <p:cNvPr id="19" name="Text 17"/>
          <p:cNvSpPr/>
          <p:nvPr/>
        </p:nvSpPr>
        <p:spPr>
          <a:xfrm>
            <a:off x="1280160" y="4727448"/>
            <a:ext cx="4572000" cy="329184"/>
          </a:xfrm>
          <a:prstGeom prst="rect">
            <a:avLst/>
          </a:prstGeom>
          <a:noFill/>
          <a:ln/>
        </p:spPr>
        <p:txBody>
          <a:bodyPr wrap="square" rtlCol="0" anchor="ctr"/>
          <a:lstStyle/>
          <a:p>
            <a:pPr marL="0" indent="0">
              <a:buNone/>
            </a:pPr>
            <a:r>
              <a:rPr lang="en-US" sz="1150" dirty="0">
                <a:solidFill>
                  <a:srgbClr val="6B6B6B"/>
                </a:solidFill>
                <a:latin typeface="Calibri" pitchFamily="34" charset="0"/>
                <a:ea typeface="Calibri" pitchFamily="34" charset="-122"/>
                <a:cs typeface="Calibri" pitchFamily="34" charset="-120"/>
              </a:rPr>
              <a:t>Physicians, pharmacists, nurses and NPs.</a:t>
            </a:r>
            <a:endParaRPr lang="en-US" sz="1150" dirty="0"/>
          </a:p>
        </p:txBody>
      </p:sp>
      <p:sp>
        <p:nvSpPr>
          <p:cNvPr id="20" name="Shape 18"/>
          <p:cNvSpPr/>
          <p:nvPr/>
        </p:nvSpPr>
        <p:spPr>
          <a:xfrm>
            <a:off x="6355080" y="2514600"/>
            <a:ext cx="594360" cy="594360"/>
          </a:xfrm>
          <a:prstGeom prst="rect">
            <a:avLst/>
          </a:prstGeom>
          <a:solidFill>
            <a:srgbClr val="C00000"/>
          </a:solidFill>
          <a:ln w="12700">
            <a:solidFill>
              <a:srgbClr val="C00000"/>
            </a:solidFill>
            <a:prstDash val="solid"/>
          </a:ln>
        </p:spPr>
        <p:txBody>
          <a:bodyPr/>
          <a:lstStyle/>
          <a:p>
            <a:endParaRPr lang="en-US" dirty="0"/>
          </a:p>
        </p:txBody>
      </p:sp>
      <p:sp>
        <p:nvSpPr>
          <p:cNvPr id="21" name="Text 19"/>
          <p:cNvSpPr/>
          <p:nvPr/>
        </p:nvSpPr>
        <p:spPr>
          <a:xfrm>
            <a:off x="6355080" y="2514600"/>
            <a:ext cx="594360" cy="594360"/>
          </a:xfrm>
          <a:prstGeom prst="rect">
            <a:avLst/>
          </a:prstGeom>
          <a:noFill/>
          <a:ln/>
        </p:spPr>
        <p:txBody>
          <a:bodyPr wrap="square" rtlCol="0" anchor="ctr"/>
          <a:lstStyle/>
          <a:p>
            <a:pPr marL="0" indent="0" algn="ctr">
              <a:buNone/>
            </a:pPr>
            <a:r>
              <a:rPr lang="en-US" sz="2200" b="1" dirty="0">
                <a:solidFill>
                  <a:srgbClr val="FFFFFF"/>
                </a:solidFill>
                <a:latin typeface="Arial" pitchFamily="34" charset="0"/>
                <a:ea typeface="Arial" pitchFamily="34" charset="-122"/>
                <a:cs typeface="Arial" pitchFamily="34" charset="-120"/>
              </a:rPr>
              <a:t>5</a:t>
            </a:r>
            <a:endParaRPr lang="en-US" sz="2200" dirty="0"/>
          </a:p>
        </p:txBody>
      </p:sp>
      <p:sp>
        <p:nvSpPr>
          <p:cNvPr id="22" name="Text 20"/>
          <p:cNvSpPr/>
          <p:nvPr/>
        </p:nvSpPr>
        <p:spPr>
          <a:xfrm>
            <a:off x="7086600" y="2496312"/>
            <a:ext cx="4572000" cy="329184"/>
          </a:xfrm>
          <a:prstGeom prst="rect">
            <a:avLst/>
          </a:prstGeom>
          <a:noFill/>
          <a:ln/>
        </p:spPr>
        <p:txBody>
          <a:bodyPr wrap="square" rtlCol="0" anchor="ctr"/>
          <a:lstStyle/>
          <a:p>
            <a:pPr marL="0" indent="0">
              <a:buNone/>
            </a:pPr>
            <a:r>
              <a:rPr lang="en-US" sz="1500" b="1" dirty="0">
                <a:solidFill>
                  <a:srgbClr val="1A1A1A"/>
                </a:solidFill>
                <a:latin typeface="Calibri" pitchFamily="34" charset="0"/>
                <a:ea typeface="Calibri" pitchFamily="34" charset="-122"/>
                <a:cs typeface="Calibri" pitchFamily="34" charset="-120"/>
              </a:rPr>
              <a:t>Common challenges</a:t>
            </a:r>
            <a:endParaRPr lang="en-US" sz="1500" dirty="0"/>
          </a:p>
        </p:txBody>
      </p:sp>
      <p:sp>
        <p:nvSpPr>
          <p:cNvPr id="23" name="Text 21"/>
          <p:cNvSpPr/>
          <p:nvPr/>
        </p:nvSpPr>
        <p:spPr>
          <a:xfrm>
            <a:off x="7086600" y="2807208"/>
            <a:ext cx="4572000" cy="329184"/>
          </a:xfrm>
          <a:prstGeom prst="rect">
            <a:avLst/>
          </a:prstGeom>
          <a:noFill/>
          <a:ln/>
        </p:spPr>
        <p:txBody>
          <a:bodyPr wrap="square" rtlCol="0" anchor="ctr"/>
          <a:lstStyle/>
          <a:p>
            <a:pPr marL="0" indent="0">
              <a:buNone/>
            </a:pPr>
            <a:r>
              <a:rPr lang="en-US" sz="1150" dirty="0">
                <a:solidFill>
                  <a:srgbClr val="6B6B6B"/>
                </a:solidFill>
                <a:latin typeface="Calibri" pitchFamily="34" charset="0"/>
                <a:ea typeface="Calibri" pitchFamily="34" charset="-122"/>
                <a:cs typeface="Calibri" pitchFamily="34" charset="-120"/>
              </a:rPr>
              <a:t>Priorities, time, writing experience, authorship.</a:t>
            </a:r>
            <a:endParaRPr lang="en-US" sz="1150" dirty="0"/>
          </a:p>
        </p:txBody>
      </p:sp>
      <p:sp>
        <p:nvSpPr>
          <p:cNvPr id="24" name="Shape 22"/>
          <p:cNvSpPr/>
          <p:nvPr/>
        </p:nvSpPr>
        <p:spPr>
          <a:xfrm>
            <a:off x="6355080" y="3154680"/>
            <a:ext cx="594360" cy="594360"/>
          </a:xfrm>
          <a:prstGeom prst="rect">
            <a:avLst/>
          </a:prstGeom>
          <a:solidFill>
            <a:srgbClr val="C00000"/>
          </a:solidFill>
          <a:ln w="12700">
            <a:solidFill>
              <a:srgbClr val="C00000"/>
            </a:solidFill>
            <a:prstDash val="solid"/>
          </a:ln>
        </p:spPr>
        <p:txBody>
          <a:bodyPr/>
          <a:lstStyle/>
          <a:p>
            <a:endParaRPr lang="en-US" dirty="0"/>
          </a:p>
        </p:txBody>
      </p:sp>
      <p:sp>
        <p:nvSpPr>
          <p:cNvPr id="25" name="Text 23"/>
          <p:cNvSpPr/>
          <p:nvPr/>
        </p:nvSpPr>
        <p:spPr>
          <a:xfrm>
            <a:off x="6355080" y="3154680"/>
            <a:ext cx="594360" cy="594360"/>
          </a:xfrm>
          <a:prstGeom prst="rect">
            <a:avLst/>
          </a:prstGeom>
          <a:noFill/>
          <a:ln/>
        </p:spPr>
        <p:txBody>
          <a:bodyPr wrap="square" rtlCol="0" anchor="ctr"/>
          <a:lstStyle/>
          <a:p>
            <a:pPr marL="0" indent="0" algn="ctr">
              <a:buNone/>
            </a:pPr>
            <a:r>
              <a:rPr lang="en-US" sz="2200" b="1" dirty="0">
                <a:solidFill>
                  <a:srgbClr val="FFFFFF"/>
                </a:solidFill>
                <a:latin typeface="Arial" pitchFamily="34" charset="0"/>
                <a:ea typeface="Arial" pitchFamily="34" charset="-122"/>
                <a:cs typeface="Arial" pitchFamily="34" charset="-120"/>
              </a:rPr>
              <a:t>6</a:t>
            </a:r>
            <a:endParaRPr lang="en-US" sz="2200" dirty="0"/>
          </a:p>
        </p:txBody>
      </p:sp>
      <p:sp>
        <p:nvSpPr>
          <p:cNvPr id="26" name="Text 24"/>
          <p:cNvSpPr/>
          <p:nvPr/>
        </p:nvSpPr>
        <p:spPr>
          <a:xfrm>
            <a:off x="7086600" y="3136392"/>
            <a:ext cx="4572000" cy="329184"/>
          </a:xfrm>
          <a:prstGeom prst="rect">
            <a:avLst/>
          </a:prstGeom>
          <a:noFill/>
          <a:ln/>
        </p:spPr>
        <p:txBody>
          <a:bodyPr wrap="square" rtlCol="0" anchor="ctr"/>
          <a:lstStyle/>
          <a:p>
            <a:pPr marL="0" indent="0">
              <a:buNone/>
            </a:pPr>
            <a:r>
              <a:rPr lang="en-US" sz="1500" b="1" dirty="0">
                <a:solidFill>
                  <a:srgbClr val="1A1A1A"/>
                </a:solidFill>
                <a:latin typeface="Calibri" pitchFamily="34" charset="0"/>
                <a:ea typeface="Calibri" pitchFamily="34" charset="-122"/>
                <a:cs typeface="Calibri" pitchFamily="34" charset="-120"/>
              </a:rPr>
              <a:t>A simple workflow</a:t>
            </a:r>
            <a:endParaRPr lang="en-US" sz="1500" dirty="0"/>
          </a:p>
        </p:txBody>
      </p:sp>
      <p:sp>
        <p:nvSpPr>
          <p:cNvPr id="27" name="Text 25"/>
          <p:cNvSpPr/>
          <p:nvPr/>
        </p:nvSpPr>
        <p:spPr>
          <a:xfrm>
            <a:off x="7086600" y="3447288"/>
            <a:ext cx="4572000" cy="329184"/>
          </a:xfrm>
          <a:prstGeom prst="rect">
            <a:avLst/>
          </a:prstGeom>
          <a:noFill/>
          <a:ln/>
        </p:spPr>
        <p:txBody>
          <a:bodyPr wrap="square" rtlCol="0" anchor="ctr"/>
          <a:lstStyle/>
          <a:p>
            <a:pPr marL="0" indent="0">
              <a:buNone/>
            </a:pPr>
            <a:r>
              <a:rPr lang="en-US" sz="1150" dirty="0">
                <a:solidFill>
                  <a:srgbClr val="6B6B6B"/>
                </a:solidFill>
                <a:latin typeface="Calibri" pitchFamily="34" charset="0"/>
                <a:ea typeface="Calibri" pitchFamily="34" charset="-122"/>
                <a:cs typeface="Calibri" pitchFamily="34" charset="-120"/>
              </a:rPr>
              <a:t>From question to submission.</a:t>
            </a:r>
            <a:endParaRPr lang="en-US" sz="1150" dirty="0"/>
          </a:p>
        </p:txBody>
      </p:sp>
      <p:sp>
        <p:nvSpPr>
          <p:cNvPr id="28" name="Shape 26"/>
          <p:cNvSpPr/>
          <p:nvPr/>
        </p:nvSpPr>
        <p:spPr>
          <a:xfrm>
            <a:off x="6355080" y="3794760"/>
            <a:ext cx="594360" cy="594360"/>
          </a:xfrm>
          <a:prstGeom prst="rect">
            <a:avLst/>
          </a:prstGeom>
          <a:solidFill>
            <a:srgbClr val="C00000"/>
          </a:solidFill>
          <a:ln w="12700">
            <a:solidFill>
              <a:srgbClr val="C00000"/>
            </a:solidFill>
            <a:prstDash val="solid"/>
          </a:ln>
        </p:spPr>
        <p:txBody>
          <a:bodyPr/>
          <a:lstStyle/>
          <a:p>
            <a:endParaRPr lang="en-US" dirty="0"/>
          </a:p>
        </p:txBody>
      </p:sp>
      <p:sp>
        <p:nvSpPr>
          <p:cNvPr id="29" name="Text 27"/>
          <p:cNvSpPr/>
          <p:nvPr/>
        </p:nvSpPr>
        <p:spPr>
          <a:xfrm>
            <a:off x="6355080" y="3794760"/>
            <a:ext cx="594360" cy="594360"/>
          </a:xfrm>
          <a:prstGeom prst="rect">
            <a:avLst/>
          </a:prstGeom>
          <a:noFill/>
          <a:ln/>
        </p:spPr>
        <p:txBody>
          <a:bodyPr wrap="square" rtlCol="0" anchor="ctr"/>
          <a:lstStyle/>
          <a:p>
            <a:pPr marL="0" indent="0" algn="ctr">
              <a:buNone/>
            </a:pPr>
            <a:r>
              <a:rPr lang="en-US" sz="2200" b="1" dirty="0">
                <a:solidFill>
                  <a:srgbClr val="FFFFFF"/>
                </a:solidFill>
                <a:latin typeface="Arial" pitchFamily="34" charset="0"/>
                <a:ea typeface="Arial" pitchFamily="34" charset="-122"/>
                <a:cs typeface="Arial" pitchFamily="34" charset="-120"/>
              </a:rPr>
              <a:t>7</a:t>
            </a:r>
            <a:endParaRPr lang="en-US" sz="2200" dirty="0"/>
          </a:p>
        </p:txBody>
      </p:sp>
      <p:sp>
        <p:nvSpPr>
          <p:cNvPr id="30" name="Text 28"/>
          <p:cNvSpPr/>
          <p:nvPr/>
        </p:nvSpPr>
        <p:spPr>
          <a:xfrm>
            <a:off x="7086600" y="3776472"/>
            <a:ext cx="4572000" cy="329184"/>
          </a:xfrm>
          <a:prstGeom prst="rect">
            <a:avLst/>
          </a:prstGeom>
          <a:noFill/>
          <a:ln/>
        </p:spPr>
        <p:txBody>
          <a:bodyPr wrap="square" rtlCol="0" anchor="ctr"/>
          <a:lstStyle/>
          <a:p>
            <a:pPr marL="0" indent="0">
              <a:buNone/>
            </a:pPr>
            <a:r>
              <a:rPr lang="en-US" sz="1500" b="1" dirty="0">
                <a:solidFill>
                  <a:srgbClr val="1A1A1A"/>
                </a:solidFill>
                <a:latin typeface="Calibri" pitchFamily="34" charset="0"/>
                <a:ea typeface="Calibri" pitchFamily="34" charset="-122"/>
                <a:cs typeface="Calibri" pitchFamily="34" charset="-120"/>
              </a:rPr>
              <a:t>Examples from my work</a:t>
            </a:r>
            <a:endParaRPr lang="en-US" sz="1500" dirty="0"/>
          </a:p>
        </p:txBody>
      </p:sp>
      <p:sp>
        <p:nvSpPr>
          <p:cNvPr id="31" name="Text 29"/>
          <p:cNvSpPr/>
          <p:nvPr/>
        </p:nvSpPr>
        <p:spPr>
          <a:xfrm>
            <a:off x="7086600" y="4087368"/>
            <a:ext cx="4572000" cy="329184"/>
          </a:xfrm>
          <a:prstGeom prst="rect">
            <a:avLst/>
          </a:prstGeom>
          <a:noFill/>
          <a:ln/>
        </p:spPr>
        <p:txBody>
          <a:bodyPr wrap="square" rtlCol="0" anchor="ctr"/>
          <a:lstStyle/>
          <a:p>
            <a:pPr marL="0" indent="0">
              <a:buNone/>
            </a:pPr>
            <a:r>
              <a:rPr lang="en-US" sz="1150" dirty="0">
                <a:solidFill>
                  <a:srgbClr val="6B6B6B"/>
                </a:solidFill>
                <a:latin typeface="Calibri" pitchFamily="34" charset="0"/>
                <a:ea typeface="Calibri" pitchFamily="34" charset="-122"/>
                <a:cs typeface="Calibri" pitchFamily="34" charset="-120"/>
              </a:rPr>
              <a:t>CAR-T, transplant TMA, zoster vaccine, NP fellowship, ASTCT guidelines.</a:t>
            </a:r>
            <a:endParaRPr lang="en-US" sz="1150" dirty="0"/>
          </a:p>
        </p:txBody>
      </p:sp>
      <p:sp>
        <p:nvSpPr>
          <p:cNvPr id="32" name="Shape 30"/>
          <p:cNvSpPr/>
          <p:nvPr/>
        </p:nvSpPr>
        <p:spPr>
          <a:xfrm>
            <a:off x="6355080" y="4434840"/>
            <a:ext cx="594360" cy="594360"/>
          </a:xfrm>
          <a:prstGeom prst="rect">
            <a:avLst/>
          </a:prstGeom>
          <a:solidFill>
            <a:srgbClr val="C00000"/>
          </a:solidFill>
          <a:ln w="12700">
            <a:solidFill>
              <a:srgbClr val="C00000"/>
            </a:solidFill>
            <a:prstDash val="solid"/>
          </a:ln>
        </p:spPr>
        <p:txBody>
          <a:bodyPr/>
          <a:lstStyle/>
          <a:p>
            <a:endParaRPr lang="en-US" dirty="0"/>
          </a:p>
        </p:txBody>
      </p:sp>
      <p:sp>
        <p:nvSpPr>
          <p:cNvPr id="33" name="Text 31"/>
          <p:cNvSpPr/>
          <p:nvPr/>
        </p:nvSpPr>
        <p:spPr>
          <a:xfrm>
            <a:off x="6355080" y="4434840"/>
            <a:ext cx="594360" cy="594360"/>
          </a:xfrm>
          <a:prstGeom prst="rect">
            <a:avLst/>
          </a:prstGeom>
          <a:noFill/>
          <a:ln/>
        </p:spPr>
        <p:txBody>
          <a:bodyPr wrap="square" rtlCol="0" anchor="ctr"/>
          <a:lstStyle/>
          <a:p>
            <a:pPr marL="0" indent="0" algn="ctr">
              <a:buNone/>
            </a:pPr>
            <a:r>
              <a:rPr lang="en-US" sz="2200" b="1" dirty="0">
                <a:solidFill>
                  <a:srgbClr val="FFFFFF"/>
                </a:solidFill>
                <a:latin typeface="Arial" pitchFamily="34" charset="0"/>
                <a:ea typeface="Arial" pitchFamily="34" charset="-122"/>
                <a:cs typeface="Arial" pitchFamily="34" charset="-120"/>
              </a:rPr>
              <a:t>8</a:t>
            </a:r>
            <a:endParaRPr lang="en-US" sz="2200" dirty="0"/>
          </a:p>
        </p:txBody>
      </p:sp>
      <p:sp>
        <p:nvSpPr>
          <p:cNvPr id="34" name="Text 32"/>
          <p:cNvSpPr/>
          <p:nvPr/>
        </p:nvSpPr>
        <p:spPr>
          <a:xfrm>
            <a:off x="7086600" y="4416552"/>
            <a:ext cx="4572000" cy="329184"/>
          </a:xfrm>
          <a:prstGeom prst="rect">
            <a:avLst/>
          </a:prstGeom>
          <a:noFill/>
          <a:ln/>
        </p:spPr>
        <p:txBody>
          <a:bodyPr wrap="square" rtlCol="0" anchor="ctr"/>
          <a:lstStyle/>
          <a:p>
            <a:pPr marL="0" indent="0">
              <a:buNone/>
            </a:pPr>
            <a:r>
              <a:rPr lang="en-US" sz="1500" b="1" dirty="0">
                <a:solidFill>
                  <a:srgbClr val="1A1A1A"/>
                </a:solidFill>
                <a:latin typeface="Calibri" pitchFamily="34" charset="0"/>
                <a:ea typeface="Calibri" pitchFamily="34" charset="-122"/>
                <a:cs typeface="Calibri" pitchFamily="34" charset="-120"/>
              </a:rPr>
              <a:t>Practical takeaways</a:t>
            </a:r>
            <a:endParaRPr lang="en-US" sz="1500" dirty="0"/>
          </a:p>
        </p:txBody>
      </p:sp>
      <p:sp>
        <p:nvSpPr>
          <p:cNvPr id="35" name="Text 33"/>
          <p:cNvSpPr/>
          <p:nvPr/>
        </p:nvSpPr>
        <p:spPr>
          <a:xfrm>
            <a:off x="7086600" y="4727448"/>
            <a:ext cx="4572000" cy="329184"/>
          </a:xfrm>
          <a:prstGeom prst="rect">
            <a:avLst/>
          </a:prstGeom>
          <a:noFill/>
          <a:ln/>
        </p:spPr>
        <p:txBody>
          <a:bodyPr wrap="square" rtlCol="0" anchor="ctr"/>
          <a:lstStyle/>
          <a:p>
            <a:pPr marL="0" indent="0">
              <a:buNone/>
            </a:pPr>
            <a:r>
              <a:rPr lang="en-US" sz="1150" dirty="0">
                <a:solidFill>
                  <a:srgbClr val="6B6B6B"/>
                </a:solidFill>
                <a:latin typeface="Calibri" pitchFamily="34" charset="0"/>
                <a:ea typeface="Calibri" pitchFamily="34" charset="-122"/>
                <a:cs typeface="Calibri" pitchFamily="34" charset="-120"/>
              </a:rPr>
              <a:t>What to do on Monday morning.</a:t>
            </a:r>
            <a:endParaRPr lang="en-US" sz="1150" dirty="0"/>
          </a:p>
        </p:txBody>
      </p:sp>
      <p:sp>
        <p:nvSpPr>
          <p:cNvPr id="36" name="Text 34"/>
          <p:cNvSpPr/>
          <p:nvPr/>
        </p:nvSpPr>
        <p:spPr>
          <a:xfrm>
            <a:off x="10953800" y="6466708"/>
            <a:ext cx="914400" cy="274320"/>
          </a:xfrm>
          <a:prstGeom prst="rect">
            <a:avLst/>
          </a:prstGeom>
          <a:noFill/>
          <a:ln/>
        </p:spPr>
        <p:txBody>
          <a:bodyPr wrap="square" rtlCol="0" anchor="ctr"/>
          <a:lstStyle/>
          <a:p>
            <a:pPr marL="0" indent="0" algn="r">
              <a:buNone/>
            </a:pPr>
            <a:r>
              <a:rPr lang="en-US" sz="1000" dirty="0">
                <a:solidFill>
                  <a:srgbClr val="6B6B6B"/>
                </a:solidFill>
                <a:latin typeface="Calibri" pitchFamily="34" charset="0"/>
                <a:ea typeface="Calibri" pitchFamily="34" charset="-122"/>
                <a:cs typeface="Calibri" pitchFamily="34" charset="-120"/>
              </a:rPr>
              <a:t>2 / 18</a:t>
            </a:r>
            <a:endParaRPr lang="en-US" sz="1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548640" y="1234440"/>
            <a:ext cx="10972800" cy="274320"/>
          </a:xfrm>
          <a:prstGeom prst="rect">
            <a:avLst/>
          </a:prstGeom>
          <a:noFill/>
          <a:ln/>
        </p:spPr>
        <p:txBody>
          <a:bodyPr wrap="square" rtlCol="0" anchor="ctr"/>
          <a:lstStyle/>
          <a:p>
            <a:pPr marL="0" indent="0">
              <a:buNone/>
            </a:pPr>
            <a:r>
              <a:rPr lang="en-US" sz="1100" b="1" kern="0" spc="200" dirty="0">
                <a:solidFill>
                  <a:srgbClr val="C00000"/>
                </a:solidFill>
                <a:latin typeface="Calibri" pitchFamily="34" charset="0"/>
                <a:ea typeface="Calibri" pitchFamily="34" charset="-122"/>
                <a:cs typeface="Calibri" pitchFamily="34" charset="-120"/>
              </a:rPr>
              <a:t>DATA SNAPSHOT</a:t>
            </a:r>
            <a:endParaRPr lang="en-US" sz="1100" dirty="0"/>
          </a:p>
        </p:txBody>
      </p:sp>
      <p:sp>
        <p:nvSpPr>
          <p:cNvPr id="3" name="Text 1"/>
          <p:cNvSpPr/>
          <p:nvPr/>
        </p:nvSpPr>
        <p:spPr>
          <a:xfrm>
            <a:off x="548640" y="1508760"/>
            <a:ext cx="10972800" cy="685800"/>
          </a:xfrm>
          <a:prstGeom prst="rect">
            <a:avLst/>
          </a:prstGeom>
          <a:noFill/>
          <a:ln/>
        </p:spPr>
        <p:txBody>
          <a:bodyPr wrap="square" rtlCol="0" anchor="ctr"/>
          <a:lstStyle/>
          <a:p>
            <a:pPr marL="0" indent="0">
              <a:buNone/>
            </a:pPr>
            <a:r>
              <a:rPr lang="en-US" sz="3200" b="1" dirty="0">
                <a:solidFill>
                  <a:srgbClr val="1A1A1A"/>
                </a:solidFill>
                <a:latin typeface="Calibri" pitchFamily="34" charset="0"/>
                <a:ea typeface="Calibri" pitchFamily="34" charset="-122"/>
                <a:cs typeface="Calibri" pitchFamily="34" charset="-120"/>
              </a:rPr>
              <a:t>The Publishing Landscape Today</a:t>
            </a:r>
            <a:endParaRPr lang="en-US" sz="3200" dirty="0"/>
          </a:p>
        </p:txBody>
      </p:sp>
      <p:sp>
        <p:nvSpPr>
          <p:cNvPr id="4" name="Text 2"/>
          <p:cNvSpPr/>
          <p:nvPr/>
        </p:nvSpPr>
        <p:spPr>
          <a:xfrm>
            <a:off x="548640" y="2240280"/>
            <a:ext cx="10972800" cy="320040"/>
          </a:xfrm>
          <a:prstGeom prst="rect">
            <a:avLst/>
          </a:prstGeom>
          <a:noFill/>
          <a:ln/>
        </p:spPr>
        <p:txBody>
          <a:bodyPr wrap="square" rtlCol="0" anchor="ctr"/>
          <a:lstStyle/>
          <a:p>
            <a:r>
              <a:rPr lang="en-US" sz="1400" i="1" dirty="0">
                <a:solidFill>
                  <a:srgbClr val="6B6B6B"/>
                </a:solidFill>
                <a:latin typeface="Calibri" pitchFamily="34" charset="0"/>
                <a:ea typeface="Calibri" pitchFamily="34" charset="-122"/>
                <a:cs typeface="Calibri" pitchFamily="34" charset="-120"/>
              </a:rPr>
              <a:t>A sourced snapshot of publication volume and interprofessional collaboration trends.</a:t>
            </a:r>
            <a:endParaRPr lang="en-US" sz="1400" dirty="0"/>
          </a:p>
        </p:txBody>
      </p:sp>
      <p:sp>
        <p:nvSpPr>
          <p:cNvPr id="5" name="Shape 3"/>
          <p:cNvSpPr/>
          <p:nvPr/>
        </p:nvSpPr>
        <p:spPr>
          <a:xfrm>
            <a:off x="548640" y="2697480"/>
            <a:ext cx="3657600" cy="2331720"/>
          </a:xfrm>
          <a:prstGeom prst="rect">
            <a:avLst/>
          </a:prstGeom>
          <a:solidFill>
            <a:srgbClr val="FFFFFF"/>
          </a:solidFill>
          <a:ln w="12700">
            <a:solidFill>
              <a:srgbClr val="E0E0E0"/>
            </a:solidFill>
            <a:prstDash val="solid"/>
          </a:ln>
        </p:spPr>
        <p:txBody>
          <a:bodyPr/>
          <a:lstStyle/>
          <a:p>
            <a:endParaRPr lang="en-US" dirty="0"/>
          </a:p>
        </p:txBody>
      </p:sp>
      <p:sp>
        <p:nvSpPr>
          <p:cNvPr id="6" name="Shape 4"/>
          <p:cNvSpPr/>
          <p:nvPr/>
        </p:nvSpPr>
        <p:spPr>
          <a:xfrm>
            <a:off x="548640" y="2697480"/>
            <a:ext cx="3657600" cy="73152"/>
          </a:xfrm>
          <a:prstGeom prst="rect">
            <a:avLst/>
          </a:prstGeom>
          <a:solidFill>
            <a:srgbClr val="C00000"/>
          </a:solidFill>
          <a:ln/>
        </p:spPr>
        <p:txBody>
          <a:bodyPr/>
          <a:lstStyle/>
          <a:p>
            <a:endParaRPr lang="en-US" dirty="0"/>
          </a:p>
        </p:txBody>
      </p:sp>
      <p:sp>
        <p:nvSpPr>
          <p:cNvPr id="7" name="Text 5"/>
          <p:cNvSpPr/>
          <p:nvPr/>
        </p:nvSpPr>
        <p:spPr>
          <a:xfrm>
            <a:off x="777240" y="2926080"/>
            <a:ext cx="3200400" cy="960120"/>
          </a:xfrm>
          <a:prstGeom prst="rect">
            <a:avLst/>
          </a:prstGeom>
          <a:noFill/>
          <a:ln/>
        </p:spPr>
        <p:txBody>
          <a:bodyPr wrap="square" rtlCol="0" anchor="ctr"/>
          <a:lstStyle/>
          <a:p>
            <a:pPr marL="0" indent="0">
              <a:buNone/>
            </a:pPr>
            <a:r>
              <a:rPr lang="en-US" sz="5600" b="1" dirty="0">
                <a:solidFill>
                  <a:srgbClr val="C00000"/>
                </a:solidFill>
                <a:latin typeface="Arial" pitchFamily="34" charset="0"/>
                <a:ea typeface="Arial" pitchFamily="34" charset="-122"/>
                <a:cs typeface="Arial" pitchFamily="34" charset="-120"/>
              </a:rPr>
              <a:t>3.3M</a:t>
            </a:r>
            <a:endParaRPr lang="en-US" sz="5600" dirty="0"/>
          </a:p>
        </p:txBody>
      </p:sp>
      <p:sp>
        <p:nvSpPr>
          <p:cNvPr id="8" name="Text 6"/>
          <p:cNvSpPr/>
          <p:nvPr/>
        </p:nvSpPr>
        <p:spPr>
          <a:xfrm>
            <a:off x="822960" y="3977640"/>
            <a:ext cx="3108960" cy="502920"/>
          </a:xfrm>
          <a:prstGeom prst="rect">
            <a:avLst/>
          </a:prstGeom>
          <a:noFill/>
          <a:ln/>
        </p:spPr>
        <p:txBody>
          <a:bodyPr wrap="square" rtlCol="0" anchor="t"/>
          <a:lstStyle/>
          <a:p>
            <a:r>
              <a:rPr lang="en-US" sz="1600" b="1" dirty="0">
                <a:solidFill>
                  <a:srgbClr val="1A1A1A"/>
                </a:solidFill>
                <a:latin typeface="Calibri" pitchFamily="34" charset="0"/>
                <a:ea typeface="Calibri" pitchFamily="34" charset="-122"/>
                <a:cs typeface="Calibri" pitchFamily="34" charset="-120"/>
              </a:rPr>
              <a:t>Worldwide S&amp;E articles in 2023</a:t>
            </a:r>
            <a:endParaRPr lang="en-US" sz="1600" dirty="0"/>
          </a:p>
        </p:txBody>
      </p:sp>
      <p:sp>
        <p:nvSpPr>
          <p:cNvPr id="9" name="Text 7"/>
          <p:cNvSpPr/>
          <p:nvPr/>
        </p:nvSpPr>
        <p:spPr>
          <a:xfrm>
            <a:off x="822960" y="4320540"/>
            <a:ext cx="3108960" cy="502920"/>
          </a:xfrm>
          <a:prstGeom prst="rect">
            <a:avLst/>
          </a:prstGeom>
          <a:noFill/>
          <a:ln/>
        </p:spPr>
        <p:txBody>
          <a:bodyPr wrap="square" rtlCol="0" anchor="t"/>
          <a:lstStyle/>
          <a:p>
            <a:r>
              <a:rPr lang="en-US" sz="1400" dirty="0">
                <a:solidFill>
                  <a:srgbClr val="6B6B6B"/>
                </a:solidFill>
                <a:latin typeface="Calibri" pitchFamily="34" charset="0"/>
                <a:ea typeface="Calibri" pitchFamily="34" charset="-122"/>
                <a:cs typeface="Calibri" pitchFamily="34" charset="-120"/>
              </a:rPr>
              <a:t>Scopus-indexed science and engineering publication output (NCSES/NSF).</a:t>
            </a:r>
            <a:endParaRPr lang="en-US" sz="1400" dirty="0"/>
          </a:p>
        </p:txBody>
      </p:sp>
      <p:sp>
        <p:nvSpPr>
          <p:cNvPr id="10" name="Shape 8"/>
          <p:cNvSpPr/>
          <p:nvPr/>
        </p:nvSpPr>
        <p:spPr>
          <a:xfrm>
            <a:off x="4343400" y="2697480"/>
            <a:ext cx="3657600" cy="2331720"/>
          </a:xfrm>
          <a:prstGeom prst="rect">
            <a:avLst/>
          </a:prstGeom>
          <a:solidFill>
            <a:srgbClr val="FFFFFF"/>
          </a:solidFill>
          <a:ln w="12700">
            <a:solidFill>
              <a:srgbClr val="E0E0E0"/>
            </a:solidFill>
            <a:prstDash val="solid"/>
          </a:ln>
        </p:spPr>
        <p:txBody>
          <a:bodyPr/>
          <a:lstStyle/>
          <a:p>
            <a:endParaRPr lang="en-US" dirty="0"/>
          </a:p>
        </p:txBody>
      </p:sp>
      <p:sp>
        <p:nvSpPr>
          <p:cNvPr id="11" name="Shape 9"/>
          <p:cNvSpPr/>
          <p:nvPr/>
        </p:nvSpPr>
        <p:spPr>
          <a:xfrm>
            <a:off x="4343400" y="2697480"/>
            <a:ext cx="3657600" cy="73152"/>
          </a:xfrm>
          <a:prstGeom prst="rect">
            <a:avLst/>
          </a:prstGeom>
          <a:solidFill>
            <a:srgbClr val="C00000"/>
          </a:solidFill>
          <a:ln/>
        </p:spPr>
        <p:txBody>
          <a:bodyPr/>
          <a:lstStyle/>
          <a:p>
            <a:endParaRPr lang="en-US" dirty="0"/>
          </a:p>
        </p:txBody>
      </p:sp>
      <p:sp>
        <p:nvSpPr>
          <p:cNvPr id="12" name="Text 10"/>
          <p:cNvSpPr/>
          <p:nvPr/>
        </p:nvSpPr>
        <p:spPr>
          <a:xfrm>
            <a:off x="4572000" y="2926080"/>
            <a:ext cx="3200400" cy="960120"/>
          </a:xfrm>
          <a:prstGeom prst="rect">
            <a:avLst/>
          </a:prstGeom>
          <a:noFill/>
          <a:ln/>
        </p:spPr>
        <p:txBody>
          <a:bodyPr wrap="square" rtlCol="0" anchor="ctr"/>
          <a:lstStyle/>
          <a:p>
            <a:pPr marL="0" indent="0">
              <a:buNone/>
            </a:pPr>
            <a:r>
              <a:rPr lang="en-US" sz="5600" b="1" dirty="0">
                <a:solidFill>
                  <a:srgbClr val="C00000"/>
                </a:solidFill>
                <a:latin typeface="Arial" pitchFamily="34" charset="0"/>
                <a:ea typeface="Arial" pitchFamily="34" charset="-122"/>
                <a:cs typeface="Arial" pitchFamily="34" charset="-120"/>
              </a:rPr>
              <a:t>109</a:t>
            </a:r>
            <a:endParaRPr lang="en-US" sz="5600" dirty="0"/>
          </a:p>
        </p:txBody>
      </p:sp>
      <p:sp>
        <p:nvSpPr>
          <p:cNvPr id="13" name="Text 11"/>
          <p:cNvSpPr/>
          <p:nvPr/>
        </p:nvSpPr>
        <p:spPr>
          <a:xfrm>
            <a:off x="4617720" y="3886200"/>
            <a:ext cx="3108960" cy="502920"/>
          </a:xfrm>
          <a:prstGeom prst="rect">
            <a:avLst/>
          </a:prstGeom>
          <a:noFill/>
          <a:ln/>
        </p:spPr>
        <p:txBody>
          <a:bodyPr wrap="square" rtlCol="0" anchor="t"/>
          <a:lstStyle/>
          <a:p>
            <a:r>
              <a:rPr lang="en-US" sz="1600" b="1" dirty="0">
                <a:solidFill>
                  <a:srgbClr val="1A1A1A"/>
                </a:solidFill>
                <a:latin typeface="Calibri" pitchFamily="34" charset="0"/>
                <a:ea typeface="Calibri" pitchFamily="34" charset="-122"/>
                <a:cs typeface="Calibri" pitchFamily="34" charset="-120"/>
              </a:rPr>
              <a:t>Primary-care collaboration studies reviewed</a:t>
            </a:r>
            <a:endParaRPr lang="en-US" sz="1600" dirty="0"/>
          </a:p>
        </p:txBody>
      </p:sp>
      <p:sp>
        <p:nvSpPr>
          <p:cNvPr id="14" name="Text 12"/>
          <p:cNvSpPr/>
          <p:nvPr/>
        </p:nvSpPr>
        <p:spPr>
          <a:xfrm>
            <a:off x="4617720" y="4480560"/>
            <a:ext cx="3200400" cy="502920"/>
          </a:xfrm>
          <a:prstGeom prst="rect">
            <a:avLst/>
          </a:prstGeom>
          <a:noFill/>
          <a:ln/>
        </p:spPr>
        <p:txBody>
          <a:bodyPr wrap="square" rtlCol="0" anchor="t"/>
          <a:lstStyle/>
          <a:p>
            <a:r>
              <a:rPr lang="en-US" sz="1200" dirty="0">
                <a:solidFill>
                  <a:srgbClr val="6B6B6B"/>
                </a:solidFill>
                <a:latin typeface="Calibri" pitchFamily="34" charset="0"/>
                <a:ea typeface="Calibri" pitchFamily="34" charset="-122"/>
                <a:cs typeface="Calibri" pitchFamily="34" charset="-120"/>
              </a:rPr>
              <a:t>Teams averaged 4.5 disciplines; nurses appeared in 72% of articles (Saint-Pierre et al., 2018).</a:t>
            </a:r>
            <a:endParaRPr lang="en-US" sz="1200" dirty="0"/>
          </a:p>
        </p:txBody>
      </p:sp>
      <p:sp>
        <p:nvSpPr>
          <p:cNvPr id="15" name="Shape 13"/>
          <p:cNvSpPr/>
          <p:nvPr/>
        </p:nvSpPr>
        <p:spPr>
          <a:xfrm>
            <a:off x="8138160" y="2697480"/>
            <a:ext cx="3657600" cy="2331720"/>
          </a:xfrm>
          <a:prstGeom prst="rect">
            <a:avLst/>
          </a:prstGeom>
          <a:solidFill>
            <a:srgbClr val="FFFFFF"/>
          </a:solidFill>
          <a:ln w="12700">
            <a:solidFill>
              <a:srgbClr val="E0E0E0"/>
            </a:solidFill>
            <a:prstDash val="solid"/>
          </a:ln>
        </p:spPr>
        <p:txBody>
          <a:bodyPr/>
          <a:lstStyle/>
          <a:p>
            <a:endParaRPr lang="en-US" dirty="0"/>
          </a:p>
        </p:txBody>
      </p:sp>
      <p:sp>
        <p:nvSpPr>
          <p:cNvPr id="16" name="Shape 14"/>
          <p:cNvSpPr/>
          <p:nvPr/>
        </p:nvSpPr>
        <p:spPr>
          <a:xfrm>
            <a:off x="8138160" y="2697480"/>
            <a:ext cx="3657600" cy="73152"/>
          </a:xfrm>
          <a:prstGeom prst="rect">
            <a:avLst/>
          </a:prstGeom>
          <a:solidFill>
            <a:srgbClr val="C00000"/>
          </a:solidFill>
          <a:ln/>
        </p:spPr>
        <p:txBody>
          <a:bodyPr/>
          <a:lstStyle/>
          <a:p>
            <a:endParaRPr lang="en-US" dirty="0"/>
          </a:p>
        </p:txBody>
      </p:sp>
      <p:sp>
        <p:nvSpPr>
          <p:cNvPr id="17" name="Text 15"/>
          <p:cNvSpPr/>
          <p:nvPr/>
        </p:nvSpPr>
        <p:spPr>
          <a:xfrm>
            <a:off x="8366760" y="2926080"/>
            <a:ext cx="3200400" cy="960120"/>
          </a:xfrm>
          <a:prstGeom prst="rect">
            <a:avLst/>
          </a:prstGeom>
          <a:noFill/>
          <a:ln/>
        </p:spPr>
        <p:txBody>
          <a:bodyPr wrap="square" rtlCol="0" anchor="ctr"/>
          <a:lstStyle/>
          <a:p>
            <a:pPr marL="0" indent="0">
              <a:buNone/>
            </a:pPr>
            <a:r>
              <a:rPr lang="en-US" sz="5600" b="1" dirty="0">
                <a:solidFill>
                  <a:srgbClr val="C00000"/>
                </a:solidFill>
                <a:latin typeface="Arial" pitchFamily="34" charset="0"/>
                <a:ea typeface="Arial" pitchFamily="34" charset="-122"/>
                <a:cs typeface="Arial" pitchFamily="34" charset="-120"/>
              </a:rPr>
              <a:t>6,694</a:t>
            </a:r>
            <a:endParaRPr lang="en-US" sz="5600" dirty="0"/>
          </a:p>
        </p:txBody>
      </p:sp>
      <p:sp>
        <p:nvSpPr>
          <p:cNvPr id="18" name="Text 16"/>
          <p:cNvSpPr/>
          <p:nvPr/>
        </p:nvSpPr>
        <p:spPr>
          <a:xfrm>
            <a:off x="8412480" y="3977640"/>
            <a:ext cx="3108960" cy="502920"/>
          </a:xfrm>
          <a:prstGeom prst="rect">
            <a:avLst/>
          </a:prstGeom>
          <a:noFill/>
          <a:ln/>
        </p:spPr>
        <p:txBody>
          <a:bodyPr wrap="square" rtlCol="0" anchor="t"/>
          <a:lstStyle/>
          <a:p>
            <a:r>
              <a:rPr lang="en-US" sz="1400" b="1" dirty="0">
                <a:solidFill>
                  <a:srgbClr val="1A1A1A"/>
                </a:solidFill>
                <a:latin typeface="Calibri" pitchFamily="34" charset="0"/>
                <a:ea typeface="Calibri" pitchFamily="34" charset="-122"/>
                <a:cs typeface="Calibri" pitchFamily="34" charset="-120"/>
              </a:rPr>
              <a:t>IPC health-sciences records mapped</a:t>
            </a:r>
            <a:endParaRPr lang="en-US" sz="1400" dirty="0"/>
          </a:p>
        </p:txBody>
      </p:sp>
      <p:sp>
        <p:nvSpPr>
          <p:cNvPr id="19" name="Text 17"/>
          <p:cNvSpPr/>
          <p:nvPr/>
        </p:nvSpPr>
        <p:spPr>
          <a:xfrm>
            <a:off x="8412480" y="4480560"/>
            <a:ext cx="3383280" cy="502920"/>
          </a:xfrm>
          <a:prstGeom prst="rect">
            <a:avLst/>
          </a:prstGeom>
          <a:noFill/>
          <a:ln/>
        </p:spPr>
        <p:txBody>
          <a:bodyPr wrap="square" rtlCol="0" anchor="t"/>
          <a:lstStyle/>
          <a:p>
            <a:r>
              <a:rPr lang="en-US" sz="1200" dirty="0">
                <a:solidFill>
                  <a:srgbClr val="6B6B6B"/>
                </a:solidFill>
                <a:latin typeface="Calibri" pitchFamily="34" charset="0"/>
                <a:ea typeface="Calibri" pitchFamily="34" charset="-122"/>
                <a:cs typeface="Calibri" pitchFamily="34" charset="-120"/>
              </a:rPr>
              <a:t>Bibliometric review of interprofessional collaboration; sharp increase after 2015 (Terlemez).</a:t>
            </a:r>
            <a:endParaRPr lang="en-US" sz="1200" dirty="0"/>
          </a:p>
        </p:txBody>
      </p:sp>
      <p:sp>
        <p:nvSpPr>
          <p:cNvPr id="20" name="Shape 18"/>
          <p:cNvSpPr/>
          <p:nvPr/>
        </p:nvSpPr>
        <p:spPr>
          <a:xfrm>
            <a:off x="548640" y="5257800"/>
            <a:ext cx="11109960" cy="1097280"/>
          </a:xfrm>
          <a:prstGeom prst="rect">
            <a:avLst/>
          </a:prstGeom>
          <a:solidFill>
            <a:srgbClr val="C00000"/>
          </a:solidFill>
          <a:ln/>
        </p:spPr>
        <p:txBody>
          <a:bodyPr/>
          <a:lstStyle/>
          <a:p>
            <a:endParaRPr lang="en-US" dirty="0"/>
          </a:p>
        </p:txBody>
      </p:sp>
      <p:sp>
        <p:nvSpPr>
          <p:cNvPr id="21" name="Text 19"/>
          <p:cNvSpPr/>
          <p:nvPr/>
        </p:nvSpPr>
        <p:spPr>
          <a:xfrm>
            <a:off x="868680" y="5357375"/>
            <a:ext cx="10515600" cy="292608"/>
          </a:xfrm>
          <a:prstGeom prst="rect">
            <a:avLst/>
          </a:prstGeom>
          <a:noFill/>
          <a:ln/>
        </p:spPr>
        <p:txBody>
          <a:bodyPr wrap="square" rtlCol="0" anchor="ctr"/>
          <a:lstStyle/>
          <a:p>
            <a:pPr marL="0" indent="0">
              <a:buNone/>
            </a:pPr>
            <a:r>
              <a:rPr lang="en-US" sz="2000" b="1" kern="0" spc="300" dirty="0">
                <a:solidFill>
                  <a:srgbClr val="FFE0E0"/>
                </a:solidFill>
                <a:latin typeface="Calibri" pitchFamily="34" charset="0"/>
                <a:ea typeface="Calibri" pitchFamily="34" charset="-122"/>
                <a:cs typeface="Calibri" pitchFamily="34" charset="-120"/>
              </a:rPr>
              <a:t>KEY TREND</a:t>
            </a:r>
            <a:endParaRPr lang="en-US" sz="2000" dirty="0"/>
          </a:p>
        </p:txBody>
      </p:sp>
      <p:sp>
        <p:nvSpPr>
          <p:cNvPr id="22" name="Text 20"/>
          <p:cNvSpPr/>
          <p:nvPr/>
        </p:nvSpPr>
        <p:spPr>
          <a:xfrm>
            <a:off x="868680" y="5668449"/>
            <a:ext cx="10515600" cy="685800"/>
          </a:xfrm>
          <a:prstGeom prst="rect">
            <a:avLst/>
          </a:prstGeom>
          <a:noFill/>
          <a:ln/>
        </p:spPr>
        <p:txBody>
          <a:bodyPr wrap="square" rtlCol="0" anchor="t"/>
          <a:lstStyle/>
          <a:p>
            <a:r>
              <a:rPr lang="en-US" sz="1400" b="1" dirty="0">
                <a:solidFill>
                  <a:srgbClr val="FFFFFF"/>
                </a:solidFill>
                <a:latin typeface="Calibri" pitchFamily="34" charset="0"/>
                <a:ea typeface="Calibri" pitchFamily="34" charset="-122"/>
                <a:cs typeface="Calibri" pitchFamily="34" charset="-120"/>
              </a:rPr>
              <a:t>Publication volume continues to expand, while health-sciences literature shows growing attention to interprofessional collaboration and team-based research.</a:t>
            </a:r>
            <a:endParaRPr lang="en-US" sz="1400" dirty="0"/>
          </a:p>
        </p:txBody>
      </p:sp>
      <p:sp>
        <p:nvSpPr>
          <p:cNvPr id="24" name="Text 22"/>
          <p:cNvSpPr/>
          <p:nvPr/>
        </p:nvSpPr>
        <p:spPr>
          <a:xfrm>
            <a:off x="11155680" y="6537960"/>
            <a:ext cx="914400" cy="274320"/>
          </a:xfrm>
          <a:prstGeom prst="rect">
            <a:avLst/>
          </a:prstGeom>
          <a:noFill/>
          <a:ln/>
        </p:spPr>
        <p:txBody>
          <a:bodyPr wrap="square" rtlCol="0" anchor="ctr"/>
          <a:lstStyle/>
          <a:p>
            <a:pPr marL="0" indent="0" algn="r">
              <a:buNone/>
            </a:pPr>
            <a:r>
              <a:rPr lang="en-US" sz="1000" dirty="0">
                <a:solidFill>
                  <a:srgbClr val="6B6B6B"/>
                </a:solidFill>
                <a:latin typeface="Calibri" pitchFamily="34" charset="0"/>
                <a:ea typeface="Calibri" pitchFamily="34" charset="-122"/>
                <a:cs typeface="Calibri" pitchFamily="34" charset="-120"/>
              </a:rPr>
              <a:t>3 / 18</a:t>
            </a:r>
            <a:endParaRPr lang="en-US" sz="1000" dirty="0"/>
          </a:p>
        </p:txBody>
      </p:sp>
      <p:sp>
        <p:nvSpPr>
          <p:cNvPr id="23" name="Text 21">
            <a:extLst>
              <a:ext uri="{FF2B5EF4-FFF2-40B4-BE49-F238E27FC236}">
                <a16:creationId xmlns:a16="http://schemas.microsoft.com/office/drawing/2014/main" id="{2C4AB454-FE9C-8BD6-8D36-349C45BC810D}"/>
              </a:ext>
            </a:extLst>
          </p:cNvPr>
          <p:cNvSpPr/>
          <p:nvPr/>
        </p:nvSpPr>
        <p:spPr>
          <a:xfrm>
            <a:off x="502920" y="6382824"/>
            <a:ext cx="11109960" cy="274320"/>
          </a:xfrm>
          <a:prstGeom prst="rect">
            <a:avLst/>
          </a:prstGeom>
          <a:noFill/>
          <a:ln/>
        </p:spPr>
        <p:txBody>
          <a:bodyPr wrap="square" rtlCol="0" anchor="ctr"/>
          <a:lstStyle/>
          <a:p>
            <a:pPr marL="0" indent="0">
              <a:buNone/>
            </a:pPr>
            <a:r>
              <a:rPr lang="en-US" sz="950" b="1" i="1" dirty="0">
                <a:solidFill>
                  <a:srgbClr val="6B6B6B"/>
                </a:solidFill>
                <a:latin typeface="Calibri" pitchFamily="34" charset="0"/>
                <a:ea typeface="Calibri" pitchFamily="34" charset="-122"/>
                <a:cs typeface="Calibri" pitchFamily="34" charset="-120"/>
              </a:rPr>
              <a:t>Sources: </a:t>
            </a:r>
            <a:r>
              <a:rPr lang="en-US" sz="950" i="1" u="sng" dirty="0">
                <a:solidFill>
                  <a:srgbClr val="C00000"/>
                </a:solidFill>
                <a:latin typeface="Calibri" pitchFamily="34" charset="0"/>
                <a:ea typeface="Calibri" pitchFamily="34" charset="-122"/>
                <a:cs typeface="Calibri" pitchFamily="34" charset="-120"/>
                <a:hlinkClick r:id="rId4" tooltip="NCSES/NSF — Publication Output by Geography and Scientific Field">
                  <a:extLst>
                    <a:ext uri="{A12FA001-AC4F-418D-AE19-62706E023703}">
                      <ahyp:hlinkClr xmlns:ahyp="http://schemas.microsoft.com/office/drawing/2018/hyperlinkcolor" val="tx"/>
                    </a:ext>
                  </a:extLst>
                </a:hlinkClick>
              </a:rPr>
              <a:t>NCSES/NSF</a:t>
            </a:r>
            <a:r>
              <a:rPr lang="en-US" sz="950" i="1" dirty="0">
                <a:solidFill>
                  <a:srgbClr val="6B6B6B"/>
                </a:solidFill>
                <a:latin typeface="Calibri" pitchFamily="34" charset="0"/>
                <a:ea typeface="Calibri" pitchFamily="34" charset="-122"/>
                <a:cs typeface="Calibri" pitchFamily="34" charset="-120"/>
              </a:rPr>
              <a:t>; </a:t>
            </a:r>
            <a:r>
              <a:rPr lang="en-US" sz="950" i="1" u="sng" dirty="0">
                <a:solidFill>
                  <a:srgbClr val="C00000"/>
                </a:solidFill>
                <a:latin typeface="Calibri" pitchFamily="34" charset="0"/>
                <a:ea typeface="Calibri" pitchFamily="34" charset="-122"/>
                <a:cs typeface="Calibri" pitchFamily="34" charset="-120"/>
                <a:hlinkClick r:id="rId5" tooltip="Saint-Pierre, Herskovic, &amp; Sepúlveda (2018) — Multidisciplinary collaboration in primary care, Family Practice">
                  <a:extLst>
                    <a:ext uri="{A12FA001-AC4F-418D-AE19-62706E023703}">
                      <ahyp:hlinkClr xmlns:ahyp="http://schemas.microsoft.com/office/drawing/2018/hyperlinkcolor" val="tx"/>
                    </a:ext>
                  </a:extLst>
                </a:hlinkClick>
              </a:rPr>
              <a:t>Saint-Pierre et al., Family Practice (2018)</a:t>
            </a:r>
            <a:r>
              <a:rPr lang="en-US" sz="950" i="1" dirty="0">
                <a:solidFill>
                  <a:srgbClr val="6B6B6B"/>
                </a:solidFill>
                <a:latin typeface="Calibri" pitchFamily="34" charset="0"/>
                <a:ea typeface="Calibri" pitchFamily="34" charset="-122"/>
                <a:cs typeface="Calibri" pitchFamily="34" charset="-120"/>
              </a:rPr>
              <a:t>; </a:t>
            </a:r>
            <a:r>
              <a:rPr lang="en-US" sz="950" i="1" u="sng" dirty="0">
                <a:solidFill>
                  <a:srgbClr val="C00000"/>
                </a:solidFill>
                <a:latin typeface="Calibri" pitchFamily="34" charset="0"/>
                <a:ea typeface="Calibri" pitchFamily="34" charset="-122"/>
                <a:cs typeface="Calibri" pitchFamily="34" charset="-120"/>
                <a:hlinkClick r:id="rId6" tooltip="Terlemez — Mapping four decades of interprofessional collaboration in health sciences (1984–2025)">
                  <a:extLst>
                    <a:ext uri="{A12FA001-AC4F-418D-AE19-62706E023703}">
                      <ahyp:hlinkClr xmlns:ahyp="http://schemas.microsoft.com/office/drawing/2018/hyperlinkcolor" val="tx"/>
                    </a:ext>
                  </a:extLst>
                </a:hlinkClick>
              </a:rPr>
              <a:t>Terlemez (2026)</a:t>
            </a:r>
            <a:r>
              <a:rPr lang="en-US" sz="950" i="1" dirty="0">
                <a:solidFill>
                  <a:srgbClr val="6B6B6B"/>
                </a:solidFill>
                <a:latin typeface="Calibri" pitchFamily="34" charset="0"/>
                <a:ea typeface="Calibri" pitchFamily="34" charset="-122"/>
                <a:cs typeface="Calibri" pitchFamily="34" charset="-120"/>
              </a:rPr>
              <a:t>.</a:t>
            </a:r>
            <a:endParaRPr lang="en-US" sz="9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548640" y="1234440"/>
            <a:ext cx="10972800" cy="274320"/>
          </a:xfrm>
          <a:prstGeom prst="rect">
            <a:avLst/>
          </a:prstGeom>
          <a:noFill/>
          <a:ln/>
        </p:spPr>
        <p:txBody>
          <a:bodyPr wrap="square" rtlCol="0" anchor="ctr"/>
          <a:lstStyle/>
          <a:p>
            <a:pPr marL="0" indent="0">
              <a:buNone/>
            </a:pPr>
            <a:r>
              <a:rPr lang="en-US" sz="1100" b="1" kern="0" spc="200" dirty="0">
                <a:solidFill>
                  <a:srgbClr val="C00000"/>
                </a:solidFill>
                <a:latin typeface="Calibri" pitchFamily="34" charset="0"/>
                <a:ea typeface="Calibri" pitchFamily="34" charset="-122"/>
                <a:cs typeface="Calibri" pitchFamily="34" charset="-120"/>
              </a:rPr>
              <a:t>FRAMING</a:t>
            </a:r>
            <a:endParaRPr lang="en-US" sz="1100" dirty="0"/>
          </a:p>
        </p:txBody>
      </p:sp>
      <p:sp>
        <p:nvSpPr>
          <p:cNvPr id="3" name="Text 1"/>
          <p:cNvSpPr/>
          <p:nvPr/>
        </p:nvSpPr>
        <p:spPr>
          <a:xfrm>
            <a:off x="548640" y="1508760"/>
            <a:ext cx="10972800" cy="685800"/>
          </a:xfrm>
          <a:prstGeom prst="rect">
            <a:avLst/>
          </a:prstGeom>
          <a:noFill/>
          <a:ln/>
        </p:spPr>
        <p:txBody>
          <a:bodyPr wrap="square" rtlCol="0" anchor="ctr"/>
          <a:lstStyle/>
          <a:p>
            <a:pPr marL="0" indent="0">
              <a:buNone/>
            </a:pPr>
            <a:r>
              <a:rPr lang="en-US" sz="3200" b="1" dirty="0">
                <a:solidFill>
                  <a:srgbClr val="1A1A1A"/>
                </a:solidFill>
                <a:latin typeface="Calibri" pitchFamily="34" charset="0"/>
                <a:ea typeface="Calibri" pitchFamily="34" charset="-122"/>
                <a:cs typeface="Calibri" pitchFamily="34" charset="-120"/>
              </a:rPr>
              <a:t>Why This Matters</a:t>
            </a:r>
            <a:endParaRPr lang="en-US" sz="3200" dirty="0"/>
          </a:p>
        </p:txBody>
      </p:sp>
      <p:sp>
        <p:nvSpPr>
          <p:cNvPr id="4" name="Shape 2"/>
          <p:cNvSpPr/>
          <p:nvPr/>
        </p:nvSpPr>
        <p:spPr>
          <a:xfrm>
            <a:off x="548640" y="2560320"/>
            <a:ext cx="3657600" cy="2103120"/>
          </a:xfrm>
          <a:prstGeom prst="rect">
            <a:avLst/>
          </a:prstGeom>
          <a:solidFill>
            <a:srgbClr val="FFFFFF"/>
          </a:solidFill>
          <a:ln w="12700">
            <a:solidFill>
              <a:srgbClr val="E0E0E0"/>
            </a:solidFill>
            <a:prstDash val="solid"/>
          </a:ln>
        </p:spPr>
        <p:txBody>
          <a:bodyPr/>
          <a:lstStyle/>
          <a:p>
            <a:endParaRPr lang="en-US" dirty="0"/>
          </a:p>
        </p:txBody>
      </p:sp>
      <p:sp>
        <p:nvSpPr>
          <p:cNvPr id="5" name="Shape 3"/>
          <p:cNvSpPr/>
          <p:nvPr/>
        </p:nvSpPr>
        <p:spPr>
          <a:xfrm>
            <a:off x="548640" y="2560320"/>
            <a:ext cx="3657600" cy="73152"/>
          </a:xfrm>
          <a:prstGeom prst="rect">
            <a:avLst/>
          </a:prstGeom>
          <a:solidFill>
            <a:srgbClr val="C00000"/>
          </a:solidFill>
          <a:ln/>
        </p:spPr>
        <p:txBody>
          <a:bodyPr/>
          <a:lstStyle/>
          <a:p>
            <a:endParaRPr lang="en-US" dirty="0"/>
          </a:p>
        </p:txBody>
      </p:sp>
      <p:sp>
        <p:nvSpPr>
          <p:cNvPr id="6" name="Text 4"/>
          <p:cNvSpPr/>
          <p:nvPr/>
        </p:nvSpPr>
        <p:spPr>
          <a:xfrm>
            <a:off x="822960" y="2834640"/>
            <a:ext cx="3108960" cy="457200"/>
          </a:xfrm>
          <a:prstGeom prst="rect">
            <a:avLst/>
          </a:prstGeom>
          <a:noFill/>
          <a:ln/>
        </p:spPr>
        <p:txBody>
          <a:bodyPr wrap="square" rtlCol="0" anchor="ctr"/>
          <a:lstStyle/>
          <a:p>
            <a:pPr marL="0" indent="0">
              <a:buNone/>
            </a:pPr>
            <a:r>
              <a:rPr lang="en-US" sz="2200" b="1" dirty="0">
                <a:solidFill>
                  <a:srgbClr val="1A1A1A"/>
                </a:solidFill>
                <a:latin typeface="Arial" pitchFamily="34" charset="0"/>
                <a:ea typeface="Arial" pitchFamily="34" charset="-122"/>
                <a:cs typeface="Arial" pitchFamily="34" charset="-120"/>
              </a:rPr>
              <a:t>Practice</a:t>
            </a:r>
            <a:endParaRPr lang="en-US" sz="2200" dirty="0"/>
          </a:p>
        </p:txBody>
      </p:sp>
      <p:sp>
        <p:nvSpPr>
          <p:cNvPr id="7" name="Text 5"/>
          <p:cNvSpPr/>
          <p:nvPr/>
        </p:nvSpPr>
        <p:spPr>
          <a:xfrm>
            <a:off x="822960" y="3429000"/>
            <a:ext cx="3108960" cy="1143000"/>
          </a:xfrm>
          <a:prstGeom prst="rect">
            <a:avLst/>
          </a:prstGeom>
          <a:noFill/>
          <a:ln/>
        </p:spPr>
        <p:txBody>
          <a:bodyPr wrap="square" rtlCol="0" anchor="ctr"/>
          <a:lstStyle/>
          <a:p>
            <a:pPr marL="0" indent="0">
              <a:buNone/>
            </a:pPr>
            <a:r>
              <a:rPr lang="en-US" sz="1400" dirty="0">
                <a:solidFill>
                  <a:srgbClr val="1A1A1A"/>
                </a:solidFill>
                <a:latin typeface="Calibri" pitchFamily="34" charset="0"/>
                <a:ea typeface="Calibri" pitchFamily="34" charset="-122"/>
                <a:cs typeface="Calibri" pitchFamily="34" charset="-120"/>
              </a:rPr>
              <a:t>Published evidence changes what clinicians actually do at the bedside and in clinic.</a:t>
            </a:r>
            <a:endParaRPr lang="en-US" sz="1400" dirty="0"/>
          </a:p>
        </p:txBody>
      </p:sp>
      <p:sp>
        <p:nvSpPr>
          <p:cNvPr id="8" name="Shape 6"/>
          <p:cNvSpPr/>
          <p:nvPr/>
        </p:nvSpPr>
        <p:spPr>
          <a:xfrm>
            <a:off x="4343400" y="2560320"/>
            <a:ext cx="3657600" cy="2103120"/>
          </a:xfrm>
          <a:prstGeom prst="rect">
            <a:avLst/>
          </a:prstGeom>
          <a:solidFill>
            <a:srgbClr val="FFFFFF"/>
          </a:solidFill>
          <a:ln w="12700">
            <a:solidFill>
              <a:srgbClr val="E0E0E0"/>
            </a:solidFill>
            <a:prstDash val="solid"/>
          </a:ln>
        </p:spPr>
        <p:txBody>
          <a:bodyPr/>
          <a:lstStyle/>
          <a:p>
            <a:endParaRPr lang="en-US" dirty="0"/>
          </a:p>
        </p:txBody>
      </p:sp>
      <p:sp>
        <p:nvSpPr>
          <p:cNvPr id="9" name="Shape 7"/>
          <p:cNvSpPr/>
          <p:nvPr/>
        </p:nvSpPr>
        <p:spPr>
          <a:xfrm>
            <a:off x="4343400" y="2560320"/>
            <a:ext cx="3657600" cy="73152"/>
          </a:xfrm>
          <a:prstGeom prst="rect">
            <a:avLst/>
          </a:prstGeom>
          <a:solidFill>
            <a:srgbClr val="C00000"/>
          </a:solidFill>
          <a:ln/>
        </p:spPr>
        <p:txBody>
          <a:bodyPr/>
          <a:lstStyle/>
          <a:p>
            <a:endParaRPr lang="en-US" dirty="0"/>
          </a:p>
        </p:txBody>
      </p:sp>
      <p:sp>
        <p:nvSpPr>
          <p:cNvPr id="10" name="Text 8"/>
          <p:cNvSpPr/>
          <p:nvPr/>
        </p:nvSpPr>
        <p:spPr>
          <a:xfrm>
            <a:off x="4617720" y="2834640"/>
            <a:ext cx="3108960" cy="457200"/>
          </a:xfrm>
          <a:prstGeom prst="rect">
            <a:avLst/>
          </a:prstGeom>
          <a:noFill/>
          <a:ln/>
        </p:spPr>
        <p:txBody>
          <a:bodyPr wrap="square" rtlCol="0" anchor="ctr"/>
          <a:lstStyle/>
          <a:p>
            <a:pPr marL="0" indent="0">
              <a:buNone/>
            </a:pPr>
            <a:r>
              <a:rPr lang="en-US" sz="2200" b="1" dirty="0">
                <a:solidFill>
                  <a:srgbClr val="1A1A1A"/>
                </a:solidFill>
                <a:latin typeface="Arial" pitchFamily="34" charset="0"/>
                <a:ea typeface="Arial" pitchFamily="34" charset="-122"/>
                <a:cs typeface="Arial" pitchFamily="34" charset="-120"/>
              </a:rPr>
              <a:t>Education</a:t>
            </a:r>
            <a:endParaRPr lang="en-US" sz="2200" dirty="0"/>
          </a:p>
        </p:txBody>
      </p:sp>
      <p:sp>
        <p:nvSpPr>
          <p:cNvPr id="11" name="Text 9"/>
          <p:cNvSpPr/>
          <p:nvPr/>
        </p:nvSpPr>
        <p:spPr>
          <a:xfrm>
            <a:off x="4617720" y="3429000"/>
            <a:ext cx="3108960" cy="1143000"/>
          </a:xfrm>
          <a:prstGeom prst="rect">
            <a:avLst/>
          </a:prstGeom>
          <a:noFill/>
          <a:ln/>
        </p:spPr>
        <p:txBody>
          <a:bodyPr wrap="square" rtlCol="0" anchor="ctr"/>
          <a:lstStyle/>
          <a:p>
            <a:pPr marL="0" indent="0">
              <a:buNone/>
            </a:pPr>
            <a:r>
              <a:rPr lang="en-US" sz="1400" dirty="0">
                <a:solidFill>
                  <a:srgbClr val="1A1A1A"/>
                </a:solidFill>
                <a:latin typeface="Calibri" pitchFamily="34" charset="0"/>
                <a:ea typeface="Calibri" pitchFamily="34" charset="-122"/>
                <a:cs typeface="Calibri" pitchFamily="34" charset="-120"/>
              </a:rPr>
              <a:t>Curricula, fellowships, and competencies are built from the literature each discipline produces.</a:t>
            </a:r>
            <a:endParaRPr lang="en-US" sz="1400" dirty="0"/>
          </a:p>
        </p:txBody>
      </p:sp>
      <p:sp>
        <p:nvSpPr>
          <p:cNvPr id="12" name="Shape 10"/>
          <p:cNvSpPr/>
          <p:nvPr/>
        </p:nvSpPr>
        <p:spPr>
          <a:xfrm>
            <a:off x="8138160" y="2560320"/>
            <a:ext cx="3657600" cy="2103120"/>
          </a:xfrm>
          <a:prstGeom prst="rect">
            <a:avLst/>
          </a:prstGeom>
          <a:solidFill>
            <a:srgbClr val="FFFFFF"/>
          </a:solidFill>
          <a:ln w="12700">
            <a:solidFill>
              <a:srgbClr val="E0E0E0"/>
            </a:solidFill>
            <a:prstDash val="solid"/>
          </a:ln>
        </p:spPr>
        <p:txBody>
          <a:bodyPr/>
          <a:lstStyle/>
          <a:p>
            <a:endParaRPr lang="en-US" dirty="0"/>
          </a:p>
        </p:txBody>
      </p:sp>
      <p:sp>
        <p:nvSpPr>
          <p:cNvPr id="13" name="Shape 11"/>
          <p:cNvSpPr/>
          <p:nvPr/>
        </p:nvSpPr>
        <p:spPr>
          <a:xfrm>
            <a:off x="8138160" y="2560320"/>
            <a:ext cx="3657600" cy="73152"/>
          </a:xfrm>
          <a:prstGeom prst="rect">
            <a:avLst/>
          </a:prstGeom>
          <a:solidFill>
            <a:srgbClr val="C00000"/>
          </a:solidFill>
          <a:ln/>
        </p:spPr>
        <p:txBody>
          <a:bodyPr/>
          <a:lstStyle/>
          <a:p>
            <a:endParaRPr lang="en-US" dirty="0"/>
          </a:p>
        </p:txBody>
      </p:sp>
      <p:sp>
        <p:nvSpPr>
          <p:cNvPr id="14" name="Text 12"/>
          <p:cNvSpPr/>
          <p:nvPr/>
        </p:nvSpPr>
        <p:spPr>
          <a:xfrm>
            <a:off x="8412480" y="2834640"/>
            <a:ext cx="3108960" cy="457200"/>
          </a:xfrm>
          <a:prstGeom prst="rect">
            <a:avLst/>
          </a:prstGeom>
          <a:noFill/>
          <a:ln/>
        </p:spPr>
        <p:txBody>
          <a:bodyPr wrap="square" rtlCol="0" anchor="ctr"/>
          <a:lstStyle/>
          <a:p>
            <a:pPr marL="0" indent="0">
              <a:buNone/>
            </a:pPr>
            <a:r>
              <a:rPr lang="en-US" sz="2200" b="1" dirty="0">
                <a:solidFill>
                  <a:srgbClr val="1A1A1A"/>
                </a:solidFill>
                <a:latin typeface="Arial" pitchFamily="34" charset="0"/>
                <a:ea typeface="Arial" pitchFamily="34" charset="-122"/>
                <a:cs typeface="Arial" pitchFamily="34" charset="-120"/>
              </a:rPr>
              <a:t>Policy</a:t>
            </a:r>
            <a:endParaRPr lang="en-US" sz="2200" dirty="0"/>
          </a:p>
        </p:txBody>
      </p:sp>
      <p:sp>
        <p:nvSpPr>
          <p:cNvPr id="15" name="Text 13"/>
          <p:cNvSpPr/>
          <p:nvPr/>
        </p:nvSpPr>
        <p:spPr>
          <a:xfrm>
            <a:off x="8412480" y="3429000"/>
            <a:ext cx="3108960" cy="1143000"/>
          </a:xfrm>
          <a:prstGeom prst="rect">
            <a:avLst/>
          </a:prstGeom>
          <a:noFill/>
          <a:ln/>
        </p:spPr>
        <p:txBody>
          <a:bodyPr wrap="square" rtlCol="0" anchor="ctr"/>
          <a:lstStyle/>
          <a:p>
            <a:pPr marL="0" indent="0">
              <a:buNone/>
            </a:pPr>
            <a:r>
              <a:rPr lang="en-US" sz="1400" dirty="0">
                <a:solidFill>
                  <a:srgbClr val="1A1A1A"/>
                </a:solidFill>
                <a:latin typeface="Calibri" pitchFamily="34" charset="0"/>
                <a:ea typeface="Calibri" pitchFamily="34" charset="-122"/>
                <a:cs typeface="Calibri" pitchFamily="34" charset="-120"/>
              </a:rPr>
              <a:t>Guidelines, formularies, and scope of practice decisions cite peer-reviewed work.</a:t>
            </a:r>
            <a:endParaRPr lang="en-US" sz="1400" dirty="0"/>
          </a:p>
        </p:txBody>
      </p:sp>
      <p:sp>
        <p:nvSpPr>
          <p:cNvPr id="16" name="Shape 14"/>
          <p:cNvSpPr/>
          <p:nvPr/>
        </p:nvSpPr>
        <p:spPr>
          <a:xfrm>
            <a:off x="548640" y="4937760"/>
            <a:ext cx="11109960" cy="1280160"/>
          </a:xfrm>
          <a:prstGeom prst="rect">
            <a:avLst/>
          </a:prstGeom>
          <a:solidFill>
            <a:srgbClr val="C00000"/>
          </a:solidFill>
          <a:ln/>
        </p:spPr>
        <p:txBody>
          <a:bodyPr/>
          <a:lstStyle/>
          <a:p>
            <a:endParaRPr lang="en-US" dirty="0"/>
          </a:p>
        </p:txBody>
      </p:sp>
      <p:sp>
        <p:nvSpPr>
          <p:cNvPr id="17" name="Text 15"/>
          <p:cNvSpPr/>
          <p:nvPr/>
        </p:nvSpPr>
        <p:spPr>
          <a:xfrm>
            <a:off x="868680" y="5029200"/>
            <a:ext cx="10515600" cy="365760"/>
          </a:xfrm>
          <a:prstGeom prst="rect">
            <a:avLst/>
          </a:prstGeom>
          <a:noFill/>
          <a:ln/>
        </p:spPr>
        <p:txBody>
          <a:bodyPr wrap="square" rtlCol="0" anchor="ctr"/>
          <a:lstStyle/>
          <a:p>
            <a:pPr marL="0" indent="0">
              <a:buNone/>
            </a:pPr>
            <a:r>
              <a:rPr lang="en-US" sz="2000" b="1" dirty="0">
                <a:solidFill>
                  <a:srgbClr val="FFFFFF"/>
                </a:solidFill>
                <a:latin typeface="Arial" pitchFamily="34" charset="0"/>
                <a:ea typeface="Arial" pitchFamily="34" charset="-122"/>
                <a:cs typeface="Arial" pitchFamily="34" charset="-120"/>
              </a:rPr>
              <a:t>Interdisciplinary work is clinically useful</a:t>
            </a:r>
            <a:endParaRPr lang="en-US" sz="2000" dirty="0"/>
          </a:p>
        </p:txBody>
      </p:sp>
      <p:sp>
        <p:nvSpPr>
          <p:cNvPr id="18" name="Text 16"/>
          <p:cNvSpPr/>
          <p:nvPr/>
        </p:nvSpPr>
        <p:spPr>
          <a:xfrm>
            <a:off x="868680" y="5327271"/>
            <a:ext cx="10515600" cy="777240"/>
          </a:xfrm>
          <a:prstGeom prst="rect">
            <a:avLst/>
          </a:prstGeom>
          <a:noFill/>
          <a:ln/>
        </p:spPr>
        <p:txBody>
          <a:bodyPr wrap="square" rtlCol="0" anchor="ctr"/>
          <a:lstStyle/>
          <a:p>
            <a:pPr marL="0" indent="0">
              <a:buNone/>
            </a:pPr>
            <a:r>
              <a:rPr lang="en-US" sz="1600" dirty="0">
                <a:solidFill>
                  <a:srgbClr val="FFE8E8"/>
                </a:solidFill>
                <a:latin typeface="Calibri" pitchFamily="34" charset="0"/>
                <a:ea typeface="Calibri" pitchFamily="34" charset="-122"/>
                <a:cs typeface="Calibri" pitchFamily="34" charset="-120"/>
              </a:rPr>
              <a:t>Patients do not experience care as a single discipline. When we write together, our evidence reflects how care is actually delivered — and is more likely to be adopted across roles.</a:t>
            </a:r>
            <a:endParaRPr lang="en-US" sz="1600" dirty="0"/>
          </a:p>
        </p:txBody>
      </p:sp>
      <p:sp>
        <p:nvSpPr>
          <p:cNvPr id="19" name="Text 17"/>
          <p:cNvSpPr/>
          <p:nvPr/>
        </p:nvSpPr>
        <p:spPr>
          <a:xfrm>
            <a:off x="11155680" y="6537960"/>
            <a:ext cx="914400" cy="274320"/>
          </a:xfrm>
          <a:prstGeom prst="rect">
            <a:avLst/>
          </a:prstGeom>
          <a:noFill/>
          <a:ln/>
        </p:spPr>
        <p:txBody>
          <a:bodyPr wrap="square" rtlCol="0" anchor="ctr"/>
          <a:lstStyle/>
          <a:p>
            <a:pPr marL="0" indent="0" algn="r">
              <a:buNone/>
            </a:pPr>
            <a:r>
              <a:rPr lang="en-US" sz="1000" dirty="0">
                <a:solidFill>
                  <a:srgbClr val="6B6B6B"/>
                </a:solidFill>
                <a:latin typeface="Calibri" pitchFamily="34" charset="0"/>
                <a:ea typeface="Calibri" pitchFamily="34" charset="-122"/>
                <a:cs typeface="Calibri" pitchFamily="34" charset="-120"/>
              </a:rPr>
              <a:t>4 / 18</a:t>
            </a:r>
            <a:endParaRPr lang="en-US" sz="1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548640" y="1234440"/>
            <a:ext cx="10972800" cy="274320"/>
          </a:xfrm>
          <a:prstGeom prst="rect">
            <a:avLst/>
          </a:prstGeom>
          <a:noFill/>
          <a:ln/>
        </p:spPr>
        <p:txBody>
          <a:bodyPr wrap="square" rtlCol="0" anchor="ctr"/>
          <a:lstStyle/>
          <a:p>
            <a:pPr marL="0" indent="0">
              <a:buNone/>
            </a:pPr>
            <a:r>
              <a:rPr lang="en-US" sz="1100" b="1" kern="0" spc="200" dirty="0">
                <a:solidFill>
                  <a:srgbClr val="C00000"/>
                </a:solidFill>
                <a:latin typeface="Calibri" pitchFamily="34" charset="0"/>
                <a:ea typeface="Calibri" pitchFamily="34" charset="-122"/>
                <a:cs typeface="Calibri" pitchFamily="34" charset="-120"/>
              </a:rPr>
              <a:t>ICMJE IN PLAIN LANGUAGE</a:t>
            </a:r>
            <a:endParaRPr lang="en-US" sz="1100" dirty="0"/>
          </a:p>
        </p:txBody>
      </p:sp>
      <p:sp>
        <p:nvSpPr>
          <p:cNvPr id="3" name="Text 1"/>
          <p:cNvSpPr/>
          <p:nvPr/>
        </p:nvSpPr>
        <p:spPr>
          <a:xfrm>
            <a:off x="548639" y="1508760"/>
            <a:ext cx="11322231" cy="685800"/>
          </a:xfrm>
          <a:prstGeom prst="rect">
            <a:avLst/>
          </a:prstGeom>
          <a:noFill/>
          <a:ln/>
        </p:spPr>
        <p:txBody>
          <a:bodyPr wrap="square" rtlCol="0" anchor="ctr"/>
          <a:lstStyle/>
          <a:p>
            <a:pPr marL="0" indent="0">
              <a:buNone/>
            </a:pPr>
            <a:r>
              <a:rPr lang="en-US" sz="3200" b="1" dirty="0">
                <a:solidFill>
                  <a:srgbClr val="1A1A1A"/>
                </a:solidFill>
                <a:latin typeface="Calibri" pitchFamily="34" charset="0"/>
                <a:ea typeface="Calibri" pitchFamily="34" charset="-122"/>
                <a:cs typeface="Calibri" pitchFamily="34" charset="-120"/>
              </a:rPr>
              <a:t>Authorship Essentials – Int’l Committee of Medical Journal Editors</a:t>
            </a:r>
            <a:endParaRPr lang="en-US" sz="3200" dirty="0"/>
          </a:p>
        </p:txBody>
      </p:sp>
      <p:sp>
        <p:nvSpPr>
          <p:cNvPr id="4" name="Text 2"/>
          <p:cNvSpPr/>
          <p:nvPr/>
        </p:nvSpPr>
        <p:spPr>
          <a:xfrm>
            <a:off x="548640" y="2240280"/>
            <a:ext cx="10972800" cy="320040"/>
          </a:xfrm>
          <a:prstGeom prst="rect">
            <a:avLst/>
          </a:prstGeom>
          <a:noFill/>
          <a:ln/>
        </p:spPr>
        <p:txBody>
          <a:bodyPr wrap="square" rtlCol="0" anchor="ctr"/>
          <a:lstStyle/>
          <a:p>
            <a:pPr marL="0" indent="0">
              <a:buNone/>
            </a:pPr>
            <a:r>
              <a:rPr lang="en-US" sz="1400" i="1" dirty="0">
                <a:solidFill>
                  <a:srgbClr val="6B6B6B"/>
                </a:solidFill>
                <a:latin typeface="Calibri" pitchFamily="34" charset="0"/>
                <a:ea typeface="Calibri" pitchFamily="34" charset="-122"/>
                <a:cs typeface="Calibri" pitchFamily="34" charset="-120"/>
              </a:rPr>
              <a:t>Authorship grants both credit and responsibility.</a:t>
            </a:r>
            <a:endParaRPr lang="en-US" sz="1400" dirty="0"/>
          </a:p>
        </p:txBody>
      </p:sp>
      <p:sp>
        <p:nvSpPr>
          <p:cNvPr id="5" name="Shape 3"/>
          <p:cNvSpPr/>
          <p:nvPr/>
        </p:nvSpPr>
        <p:spPr>
          <a:xfrm>
            <a:off x="548640" y="2651760"/>
            <a:ext cx="5440680" cy="960120"/>
          </a:xfrm>
          <a:prstGeom prst="rect">
            <a:avLst/>
          </a:prstGeom>
          <a:solidFill>
            <a:srgbClr val="FFFFFF"/>
          </a:solidFill>
          <a:ln w="12700">
            <a:solidFill>
              <a:srgbClr val="E0E0E0"/>
            </a:solidFill>
            <a:prstDash val="solid"/>
          </a:ln>
        </p:spPr>
        <p:txBody>
          <a:bodyPr/>
          <a:lstStyle/>
          <a:p>
            <a:endParaRPr lang="en-US" dirty="0"/>
          </a:p>
        </p:txBody>
      </p:sp>
      <p:sp>
        <p:nvSpPr>
          <p:cNvPr id="6" name="Text 4"/>
          <p:cNvSpPr/>
          <p:nvPr/>
        </p:nvSpPr>
        <p:spPr>
          <a:xfrm>
            <a:off x="685800" y="2743200"/>
            <a:ext cx="731520" cy="777240"/>
          </a:xfrm>
          <a:prstGeom prst="rect">
            <a:avLst/>
          </a:prstGeom>
          <a:noFill/>
          <a:ln/>
        </p:spPr>
        <p:txBody>
          <a:bodyPr wrap="square" rtlCol="0" anchor="ctr"/>
          <a:lstStyle/>
          <a:p>
            <a:pPr marL="0" indent="0">
              <a:buNone/>
            </a:pPr>
            <a:r>
              <a:rPr lang="en-US" sz="4000" b="1" dirty="0">
                <a:solidFill>
                  <a:srgbClr val="C00000"/>
                </a:solidFill>
                <a:latin typeface="Arial" pitchFamily="34" charset="0"/>
                <a:ea typeface="Arial" pitchFamily="34" charset="-122"/>
                <a:cs typeface="Arial" pitchFamily="34" charset="-120"/>
              </a:rPr>
              <a:t>1</a:t>
            </a:r>
            <a:endParaRPr lang="en-US" sz="4000" dirty="0"/>
          </a:p>
        </p:txBody>
      </p:sp>
      <p:sp>
        <p:nvSpPr>
          <p:cNvPr id="7" name="Text 5"/>
          <p:cNvSpPr/>
          <p:nvPr/>
        </p:nvSpPr>
        <p:spPr>
          <a:xfrm>
            <a:off x="1508760" y="2788920"/>
            <a:ext cx="4343400" cy="365760"/>
          </a:xfrm>
          <a:prstGeom prst="rect">
            <a:avLst/>
          </a:prstGeom>
          <a:noFill/>
          <a:ln/>
        </p:spPr>
        <p:txBody>
          <a:bodyPr wrap="square" rtlCol="0" anchor="ctr"/>
          <a:lstStyle/>
          <a:p>
            <a:pPr marL="0" indent="0">
              <a:buNone/>
            </a:pPr>
            <a:r>
              <a:rPr lang="en-US" sz="1600" b="1" dirty="0">
                <a:solidFill>
                  <a:srgbClr val="1A1A1A"/>
                </a:solidFill>
                <a:latin typeface="Calibri" pitchFamily="34" charset="0"/>
                <a:ea typeface="Calibri" pitchFamily="34" charset="-122"/>
                <a:cs typeface="Calibri" pitchFamily="34" charset="-120"/>
              </a:rPr>
              <a:t>Substantial contribution</a:t>
            </a:r>
            <a:endParaRPr lang="en-US" sz="1600" dirty="0"/>
          </a:p>
        </p:txBody>
      </p:sp>
      <p:sp>
        <p:nvSpPr>
          <p:cNvPr id="8" name="Text 6"/>
          <p:cNvSpPr/>
          <p:nvPr/>
        </p:nvSpPr>
        <p:spPr>
          <a:xfrm>
            <a:off x="1508760" y="3154680"/>
            <a:ext cx="4343400" cy="457200"/>
          </a:xfrm>
          <a:prstGeom prst="rect">
            <a:avLst/>
          </a:prstGeom>
          <a:noFill/>
          <a:ln/>
        </p:spPr>
        <p:txBody>
          <a:bodyPr wrap="square" rtlCol="0" anchor="ctr"/>
          <a:lstStyle/>
          <a:p>
            <a:pPr marL="0" indent="0">
              <a:buNone/>
            </a:pPr>
            <a:r>
              <a:rPr lang="en-US" sz="1400" dirty="0">
                <a:solidFill>
                  <a:srgbClr val="6B6B6B"/>
                </a:solidFill>
                <a:latin typeface="Calibri" pitchFamily="34" charset="0"/>
                <a:ea typeface="Calibri" pitchFamily="34" charset="-122"/>
                <a:cs typeface="Calibri" pitchFamily="34" charset="-120"/>
              </a:rPr>
              <a:t>To conception, design, data, analysis, or interpretation.</a:t>
            </a:r>
            <a:endParaRPr lang="en-US" sz="1400" dirty="0"/>
          </a:p>
        </p:txBody>
      </p:sp>
      <p:sp>
        <p:nvSpPr>
          <p:cNvPr id="9" name="Shape 7"/>
          <p:cNvSpPr/>
          <p:nvPr/>
        </p:nvSpPr>
        <p:spPr>
          <a:xfrm>
            <a:off x="6217920" y="2651760"/>
            <a:ext cx="5440680" cy="960120"/>
          </a:xfrm>
          <a:prstGeom prst="rect">
            <a:avLst/>
          </a:prstGeom>
          <a:solidFill>
            <a:srgbClr val="FFFFFF"/>
          </a:solidFill>
          <a:ln w="12700">
            <a:solidFill>
              <a:srgbClr val="E0E0E0"/>
            </a:solidFill>
            <a:prstDash val="solid"/>
          </a:ln>
        </p:spPr>
        <p:txBody>
          <a:bodyPr/>
          <a:lstStyle/>
          <a:p>
            <a:endParaRPr lang="en-US" dirty="0"/>
          </a:p>
        </p:txBody>
      </p:sp>
      <p:sp>
        <p:nvSpPr>
          <p:cNvPr id="10" name="Text 8"/>
          <p:cNvSpPr/>
          <p:nvPr/>
        </p:nvSpPr>
        <p:spPr>
          <a:xfrm>
            <a:off x="6355080" y="2743200"/>
            <a:ext cx="731520" cy="777240"/>
          </a:xfrm>
          <a:prstGeom prst="rect">
            <a:avLst/>
          </a:prstGeom>
          <a:noFill/>
          <a:ln/>
        </p:spPr>
        <p:txBody>
          <a:bodyPr wrap="square" rtlCol="0" anchor="ctr"/>
          <a:lstStyle/>
          <a:p>
            <a:pPr marL="0" indent="0">
              <a:buNone/>
            </a:pPr>
            <a:r>
              <a:rPr lang="en-US" sz="4000" b="1" dirty="0">
                <a:solidFill>
                  <a:srgbClr val="C00000"/>
                </a:solidFill>
                <a:latin typeface="Arial" pitchFamily="34" charset="0"/>
                <a:ea typeface="Arial" pitchFamily="34" charset="-122"/>
                <a:cs typeface="Arial" pitchFamily="34" charset="-120"/>
              </a:rPr>
              <a:t>2</a:t>
            </a:r>
            <a:endParaRPr lang="en-US" sz="4000" dirty="0"/>
          </a:p>
        </p:txBody>
      </p:sp>
      <p:sp>
        <p:nvSpPr>
          <p:cNvPr id="11" name="Text 9"/>
          <p:cNvSpPr/>
          <p:nvPr/>
        </p:nvSpPr>
        <p:spPr>
          <a:xfrm>
            <a:off x="7178040" y="2788920"/>
            <a:ext cx="4343400" cy="365760"/>
          </a:xfrm>
          <a:prstGeom prst="rect">
            <a:avLst/>
          </a:prstGeom>
          <a:noFill/>
          <a:ln/>
        </p:spPr>
        <p:txBody>
          <a:bodyPr wrap="square" rtlCol="0" anchor="ctr"/>
          <a:lstStyle/>
          <a:p>
            <a:pPr marL="0" indent="0">
              <a:buNone/>
            </a:pPr>
            <a:r>
              <a:rPr lang="en-US" sz="1600" b="1" dirty="0">
                <a:solidFill>
                  <a:srgbClr val="1A1A1A"/>
                </a:solidFill>
                <a:latin typeface="Calibri" pitchFamily="34" charset="0"/>
                <a:ea typeface="Calibri" pitchFamily="34" charset="-122"/>
                <a:cs typeface="Calibri" pitchFamily="34" charset="-120"/>
              </a:rPr>
              <a:t>Drafting or critical revision</a:t>
            </a:r>
            <a:endParaRPr lang="en-US" sz="1600" dirty="0"/>
          </a:p>
        </p:txBody>
      </p:sp>
      <p:sp>
        <p:nvSpPr>
          <p:cNvPr id="12" name="Text 10"/>
          <p:cNvSpPr/>
          <p:nvPr/>
        </p:nvSpPr>
        <p:spPr>
          <a:xfrm>
            <a:off x="7178040" y="3154680"/>
            <a:ext cx="4343400" cy="457200"/>
          </a:xfrm>
          <a:prstGeom prst="rect">
            <a:avLst/>
          </a:prstGeom>
          <a:noFill/>
          <a:ln/>
        </p:spPr>
        <p:txBody>
          <a:bodyPr wrap="square" rtlCol="0" anchor="ctr"/>
          <a:lstStyle/>
          <a:p>
            <a:pPr marL="0" indent="0">
              <a:buNone/>
            </a:pPr>
            <a:r>
              <a:rPr lang="en-US" sz="1400" dirty="0">
                <a:solidFill>
                  <a:srgbClr val="6B6B6B"/>
                </a:solidFill>
                <a:latin typeface="Calibri" pitchFamily="34" charset="0"/>
                <a:ea typeface="Calibri" pitchFamily="34" charset="-122"/>
                <a:cs typeface="Calibri" pitchFamily="34" charset="-120"/>
              </a:rPr>
              <a:t>For important intellectual content — not just edits.</a:t>
            </a:r>
            <a:endParaRPr lang="en-US" sz="1400" dirty="0"/>
          </a:p>
        </p:txBody>
      </p:sp>
      <p:sp>
        <p:nvSpPr>
          <p:cNvPr id="13" name="Shape 11"/>
          <p:cNvSpPr/>
          <p:nvPr/>
        </p:nvSpPr>
        <p:spPr>
          <a:xfrm>
            <a:off x="548640" y="3794760"/>
            <a:ext cx="5440680" cy="960120"/>
          </a:xfrm>
          <a:prstGeom prst="rect">
            <a:avLst/>
          </a:prstGeom>
          <a:solidFill>
            <a:srgbClr val="FFFFFF"/>
          </a:solidFill>
          <a:ln w="12700">
            <a:solidFill>
              <a:srgbClr val="E0E0E0"/>
            </a:solidFill>
            <a:prstDash val="solid"/>
          </a:ln>
        </p:spPr>
        <p:txBody>
          <a:bodyPr/>
          <a:lstStyle/>
          <a:p>
            <a:endParaRPr lang="en-US" dirty="0"/>
          </a:p>
        </p:txBody>
      </p:sp>
      <p:sp>
        <p:nvSpPr>
          <p:cNvPr id="14" name="Text 12"/>
          <p:cNvSpPr/>
          <p:nvPr/>
        </p:nvSpPr>
        <p:spPr>
          <a:xfrm>
            <a:off x="685800" y="3886200"/>
            <a:ext cx="731520" cy="777240"/>
          </a:xfrm>
          <a:prstGeom prst="rect">
            <a:avLst/>
          </a:prstGeom>
          <a:noFill/>
          <a:ln/>
        </p:spPr>
        <p:txBody>
          <a:bodyPr wrap="square" rtlCol="0" anchor="ctr"/>
          <a:lstStyle/>
          <a:p>
            <a:pPr marL="0" indent="0">
              <a:buNone/>
            </a:pPr>
            <a:r>
              <a:rPr lang="en-US" sz="4000" b="1" dirty="0">
                <a:solidFill>
                  <a:srgbClr val="C00000"/>
                </a:solidFill>
                <a:latin typeface="Arial" pitchFamily="34" charset="0"/>
                <a:ea typeface="Arial" pitchFamily="34" charset="-122"/>
                <a:cs typeface="Arial" pitchFamily="34" charset="-120"/>
              </a:rPr>
              <a:t>3</a:t>
            </a:r>
            <a:endParaRPr lang="en-US" sz="4000" dirty="0"/>
          </a:p>
        </p:txBody>
      </p:sp>
      <p:sp>
        <p:nvSpPr>
          <p:cNvPr id="15" name="Text 13"/>
          <p:cNvSpPr/>
          <p:nvPr/>
        </p:nvSpPr>
        <p:spPr>
          <a:xfrm>
            <a:off x="1508760" y="3931920"/>
            <a:ext cx="4343400" cy="365760"/>
          </a:xfrm>
          <a:prstGeom prst="rect">
            <a:avLst/>
          </a:prstGeom>
          <a:noFill/>
          <a:ln/>
        </p:spPr>
        <p:txBody>
          <a:bodyPr wrap="square" rtlCol="0" anchor="ctr"/>
          <a:lstStyle/>
          <a:p>
            <a:pPr marL="0" indent="0">
              <a:buNone/>
            </a:pPr>
            <a:r>
              <a:rPr lang="en-US" sz="1600" b="1" dirty="0">
                <a:solidFill>
                  <a:srgbClr val="1A1A1A"/>
                </a:solidFill>
                <a:latin typeface="Calibri" pitchFamily="34" charset="0"/>
                <a:ea typeface="Calibri" pitchFamily="34" charset="-122"/>
                <a:cs typeface="Calibri" pitchFamily="34" charset="-120"/>
              </a:rPr>
              <a:t>Final approval</a:t>
            </a:r>
            <a:endParaRPr lang="en-US" sz="1600" dirty="0"/>
          </a:p>
        </p:txBody>
      </p:sp>
      <p:sp>
        <p:nvSpPr>
          <p:cNvPr id="16" name="Text 14"/>
          <p:cNvSpPr/>
          <p:nvPr/>
        </p:nvSpPr>
        <p:spPr>
          <a:xfrm>
            <a:off x="1508760" y="4297680"/>
            <a:ext cx="4343400" cy="457200"/>
          </a:xfrm>
          <a:prstGeom prst="rect">
            <a:avLst/>
          </a:prstGeom>
          <a:noFill/>
          <a:ln/>
        </p:spPr>
        <p:txBody>
          <a:bodyPr wrap="square" rtlCol="0" anchor="ctr"/>
          <a:lstStyle/>
          <a:p>
            <a:pPr marL="0" indent="0">
              <a:buNone/>
            </a:pPr>
            <a:r>
              <a:rPr lang="en-US" sz="1400" dirty="0">
                <a:solidFill>
                  <a:srgbClr val="6B6B6B"/>
                </a:solidFill>
                <a:latin typeface="Calibri" pitchFamily="34" charset="0"/>
                <a:ea typeface="Calibri" pitchFamily="34" charset="-122"/>
                <a:cs typeface="Calibri" pitchFamily="34" charset="-120"/>
              </a:rPr>
              <a:t>Of the version actually submitted and published.</a:t>
            </a:r>
            <a:endParaRPr lang="en-US" sz="1400" dirty="0"/>
          </a:p>
        </p:txBody>
      </p:sp>
      <p:sp>
        <p:nvSpPr>
          <p:cNvPr id="17" name="Shape 15"/>
          <p:cNvSpPr/>
          <p:nvPr/>
        </p:nvSpPr>
        <p:spPr>
          <a:xfrm>
            <a:off x="6217920" y="3794760"/>
            <a:ext cx="5440680" cy="960120"/>
          </a:xfrm>
          <a:prstGeom prst="rect">
            <a:avLst/>
          </a:prstGeom>
          <a:solidFill>
            <a:srgbClr val="FFFFFF"/>
          </a:solidFill>
          <a:ln w="12700">
            <a:solidFill>
              <a:srgbClr val="E0E0E0"/>
            </a:solidFill>
            <a:prstDash val="solid"/>
          </a:ln>
        </p:spPr>
        <p:txBody>
          <a:bodyPr/>
          <a:lstStyle/>
          <a:p>
            <a:endParaRPr lang="en-US" dirty="0"/>
          </a:p>
        </p:txBody>
      </p:sp>
      <p:sp>
        <p:nvSpPr>
          <p:cNvPr id="18" name="Text 16"/>
          <p:cNvSpPr/>
          <p:nvPr/>
        </p:nvSpPr>
        <p:spPr>
          <a:xfrm>
            <a:off x="6355080" y="3886200"/>
            <a:ext cx="731520" cy="777240"/>
          </a:xfrm>
          <a:prstGeom prst="rect">
            <a:avLst/>
          </a:prstGeom>
          <a:noFill/>
          <a:ln/>
        </p:spPr>
        <p:txBody>
          <a:bodyPr wrap="square" rtlCol="0" anchor="ctr"/>
          <a:lstStyle/>
          <a:p>
            <a:pPr marL="0" indent="0">
              <a:buNone/>
            </a:pPr>
            <a:r>
              <a:rPr lang="en-US" sz="4000" b="1" dirty="0">
                <a:solidFill>
                  <a:srgbClr val="C00000"/>
                </a:solidFill>
                <a:latin typeface="Arial" pitchFamily="34" charset="0"/>
                <a:ea typeface="Arial" pitchFamily="34" charset="-122"/>
                <a:cs typeface="Arial" pitchFamily="34" charset="-120"/>
              </a:rPr>
              <a:t>4</a:t>
            </a:r>
            <a:endParaRPr lang="en-US" sz="4000" dirty="0"/>
          </a:p>
        </p:txBody>
      </p:sp>
      <p:sp>
        <p:nvSpPr>
          <p:cNvPr id="19" name="Text 17"/>
          <p:cNvSpPr/>
          <p:nvPr/>
        </p:nvSpPr>
        <p:spPr>
          <a:xfrm>
            <a:off x="7178040" y="3931920"/>
            <a:ext cx="4343400" cy="365760"/>
          </a:xfrm>
          <a:prstGeom prst="rect">
            <a:avLst/>
          </a:prstGeom>
          <a:noFill/>
          <a:ln/>
        </p:spPr>
        <p:txBody>
          <a:bodyPr wrap="square" rtlCol="0" anchor="ctr"/>
          <a:lstStyle/>
          <a:p>
            <a:pPr marL="0" indent="0">
              <a:buNone/>
            </a:pPr>
            <a:r>
              <a:rPr lang="en-US" sz="1600" b="1" dirty="0">
                <a:solidFill>
                  <a:srgbClr val="1A1A1A"/>
                </a:solidFill>
                <a:latin typeface="Calibri" pitchFamily="34" charset="0"/>
                <a:ea typeface="Calibri" pitchFamily="34" charset="-122"/>
                <a:cs typeface="Calibri" pitchFamily="34" charset="-120"/>
              </a:rPr>
              <a:t>Accountability</a:t>
            </a:r>
            <a:endParaRPr lang="en-US" sz="1600" dirty="0"/>
          </a:p>
        </p:txBody>
      </p:sp>
      <p:sp>
        <p:nvSpPr>
          <p:cNvPr id="20" name="Text 18"/>
          <p:cNvSpPr/>
          <p:nvPr/>
        </p:nvSpPr>
        <p:spPr>
          <a:xfrm>
            <a:off x="7178040" y="4297680"/>
            <a:ext cx="4343400" cy="457200"/>
          </a:xfrm>
          <a:prstGeom prst="rect">
            <a:avLst/>
          </a:prstGeom>
          <a:noFill/>
          <a:ln/>
        </p:spPr>
        <p:txBody>
          <a:bodyPr wrap="square" rtlCol="0" anchor="ctr"/>
          <a:lstStyle/>
          <a:p>
            <a:pPr marL="0" indent="0">
              <a:buNone/>
            </a:pPr>
            <a:r>
              <a:rPr lang="en-US" sz="1400" dirty="0">
                <a:solidFill>
                  <a:srgbClr val="6B6B6B"/>
                </a:solidFill>
                <a:latin typeface="Calibri" pitchFamily="34" charset="0"/>
                <a:ea typeface="Calibri" pitchFamily="34" charset="-122"/>
                <a:cs typeface="Calibri" pitchFamily="34" charset="-120"/>
              </a:rPr>
              <a:t>For the integrity and accuracy of the work as a whole.</a:t>
            </a:r>
            <a:endParaRPr lang="en-US" sz="1400" dirty="0"/>
          </a:p>
        </p:txBody>
      </p:sp>
      <p:sp>
        <p:nvSpPr>
          <p:cNvPr id="21" name="Shape 19"/>
          <p:cNvSpPr/>
          <p:nvPr/>
        </p:nvSpPr>
        <p:spPr>
          <a:xfrm>
            <a:off x="548640" y="4937760"/>
            <a:ext cx="11109960" cy="1234440"/>
          </a:xfrm>
          <a:prstGeom prst="rect">
            <a:avLst/>
          </a:prstGeom>
          <a:solidFill>
            <a:srgbClr val="F5E6E6"/>
          </a:solidFill>
          <a:ln w="12700">
            <a:solidFill>
              <a:srgbClr val="E0E0E0"/>
            </a:solidFill>
            <a:prstDash val="solid"/>
          </a:ln>
        </p:spPr>
        <p:txBody>
          <a:bodyPr/>
          <a:lstStyle/>
          <a:p>
            <a:endParaRPr lang="en-US" dirty="0"/>
          </a:p>
        </p:txBody>
      </p:sp>
      <p:sp>
        <p:nvSpPr>
          <p:cNvPr id="22" name="Text 20"/>
          <p:cNvSpPr/>
          <p:nvPr/>
        </p:nvSpPr>
        <p:spPr>
          <a:xfrm>
            <a:off x="822960" y="4962253"/>
            <a:ext cx="10607040" cy="320040"/>
          </a:xfrm>
          <a:prstGeom prst="rect">
            <a:avLst/>
          </a:prstGeom>
          <a:noFill/>
          <a:ln/>
        </p:spPr>
        <p:txBody>
          <a:bodyPr wrap="square" rtlCol="0" anchor="ctr"/>
          <a:lstStyle/>
          <a:p>
            <a:pPr marL="0" indent="0">
              <a:buNone/>
            </a:pPr>
            <a:r>
              <a:rPr lang="en-US" sz="2000" b="1" dirty="0">
                <a:solidFill>
                  <a:srgbClr val="C00000"/>
                </a:solidFill>
                <a:latin typeface="Calibri" pitchFamily="34" charset="0"/>
                <a:ea typeface="Calibri" pitchFamily="34" charset="-122"/>
                <a:cs typeface="Calibri" pitchFamily="34" charset="-120"/>
              </a:rPr>
              <a:t>Practical rules of the road</a:t>
            </a:r>
            <a:endParaRPr lang="en-US" sz="2000" dirty="0"/>
          </a:p>
        </p:txBody>
      </p:sp>
      <p:sp>
        <p:nvSpPr>
          <p:cNvPr id="23" name="Text 21"/>
          <p:cNvSpPr/>
          <p:nvPr/>
        </p:nvSpPr>
        <p:spPr>
          <a:xfrm>
            <a:off x="800100" y="5366385"/>
            <a:ext cx="10721340" cy="331470"/>
          </a:xfrm>
          <a:prstGeom prst="rect">
            <a:avLst/>
          </a:prstGeom>
          <a:noFill/>
          <a:ln/>
        </p:spPr>
        <p:txBody>
          <a:bodyPr wrap="square" rtlCol="0" anchor="ctr"/>
          <a:lstStyle/>
          <a:p>
            <a:r>
              <a:rPr lang="en-US" sz="1400" dirty="0">
                <a:solidFill>
                  <a:srgbClr val="1A1A1A"/>
                </a:solidFill>
                <a:latin typeface="Calibri" pitchFamily="34" charset="0"/>
                <a:ea typeface="Calibri" pitchFamily="34" charset="-122"/>
                <a:cs typeface="Calibri" pitchFamily="34" charset="-120"/>
              </a:rPr>
              <a:t>Four criteria must be all met to be listed as an author; contributors who do not meet all four should be acknowledged (with permission and role described).</a:t>
            </a:r>
            <a:endParaRPr lang="en-US" sz="1400" dirty="0"/>
          </a:p>
        </p:txBody>
      </p:sp>
      <p:sp>
        <p:nvSpPr>
          <p:cNvPr id="24" name="Text 22"/>
          <p:cNvSpPr/>
          <p:nvPr/>
        </p:nvSpPr>
        <p:spPr>
          <a:xfrm>
            <a:off x="800100" y="5699488"/>
            <a:ext cx="10843260" cy="502920"/>
          </a:xfrm>
          <a:prstGeom prst="rect">
            <a:avLst/>
          </a:prstGeom>
          <a:noFill/>
          <a:ln/>
        </p:spPr>
        <p:txBody>
          <a:bodyPr wrap="square" rtlCol="0" anchor="ctr"/>
          <a:lstStyle/>
          <a:p>
            <a:pPr marL="0" indent="0">
              <a:buNone/>
            </a:pPr>
            <a:r>
              <a:rPr lang="en-US" sz="1400" dirty="0">
                <a:solidFill>
                  <a:srgbClr val="1A1A1A"/>
                </a:solidFill>
                <a:latin typeface="Calibri" pitchFamily="34" charset="0"/>
                <a:ea typeface="Calibri" pitchFamily="34" charset="-122"/>
                <a:cs typeface="Calibri" pitchFamily="34" charset="-120"/>
              </a:rPr>
              <a:t>Discuss authorship early — journals do not arbitrate disputes. AI tools cannot be authors and any AI-assisted work must be disclosed; authors remain responsible.</a:t>
            </a:r>
            <a:endParaRPr lang="en-US" sz="1400" dirty="0"/>
          </a:p>
        </p:txBody>
      </p:sp>
      <p:sp>
        <p:nvSpPr>
          <p:cNvPr id="25" name="Text 23"/>
          <p:cNvSpPr/>
          <p:nvPr/>
        </p:nvSpPr>
        <p:spPr>
          <a:xfrm>
            <a:off x="548640" y="6263640"/>
            <a:ext cx="10972800" cy="274320"/>
          </a:xfrm>
          <a:prstGeom prst="rect">
            <a:avLst/>
          </a:prstGeom>
          <a:noFill/>
          <a:ln/>
        </p:spPr>
        <p:txBody>
          <a:bodyPr wrap="square" rtlCol="0" anchor="ctr"/>
          <a:lstStyle/>
          <a:p>
            <a:pPr marL="0" indent="0">
              <a:buNone/>
            </a:pPr>
            <a:r>
              <a:rPr lang="en-US" sz="1000" i="1" dirty="0">
                <a:solidFill>
                  <a:srgbClr val="6B6B6B"/>
                </a:solidFill>
                <a:latin typeface="Calibri" pitchFamily="34" charset="0"/>
                <a:ea typeface="Calibri" pitchFamily="34" charset="-122"/>
                <a:cs typeface="Calibri" pitchFamily="34" charset="-120"/>
              </a:rPr>
              <a:t>Source: </a:t>
            </a:r>
            <a:r>
              <a:rPr lang="en-US" sz="1000" i="1" u="sng" dirty="0">
                <a:solidFill>
                  <a:srgbClr val="6B6B6B"/>
                </a:solidFill>
                <a:latin typeface="Calibri" pitchFamily="34" charset="0"/>
                <a:ea typeface="Calibri" pitchFamily="34" charset="-122"/>
                <a:cs typeface="Calibri" pitchFamily="34" charset="-120"/>
                <a:hlinkClick r:id="rId4">
                  <a:extLst>
                    <a:ext uri="{A12FA001-AC4F-418D-AE19-62706E023703}">
                      <ahyp:hlinkClr xmlns:ahyp="http://schemas.microsoft.com/office/drawing/2018/hyperlinkcolor" val="tx"/>
                    </a:ext>
                  </a:extLst>
                </a:hlinkClick>
              </a:rPr>
              <a:t>ICMJE — Defining the Role of Authors and Contributors</a:t>
            </a:r>
            <a:endParaRPr lang="en-US" sz="1000" dirty="0"/>
          </a:p>
        </p:txBody>
      </p:sp>
      <p:sp>
        <p:nvSpPr>
          <p:cNvPr id="26" name="Text 24"/>
          <p:cNvSpPr/>
          <p:nvPr/>
        </p:nvSpPr>
        <p:spPr>
          <a:xfrm>
            <a:off x="11155680" y="6537960"/>
            <a:ext cx="914400" cy="274320"/>
          </a:xfrm>
          <a:prstGeom prst="rect">
            <a:avLst/>
          </a:prstGeom>
          <a:noFill/>
          <a:ln/>
        </p:spPr>
        <p:txBody>
          <a:bodyPr wrap="square" rtlCol="0" anchor="ctr"/>
          <a:lstStyle/>
          <a:p>
            <a:pPr marL="0" indent="0" algn="r">
              <a:buNone/>
            </a:pPr>
            <a:r>
              <a:rPr lang="en-US" sz="1000" dirty="0">
                <a:solidFill>
                  <a:srgbClr val="6B6B6B"/>
                </a:solidFill>
                <a:latin typeface="Calibri" pitchFamily="34" charset="0"/>
                <a:ea typeface="Calibri" pitchFamily="34" charset="-122"/>
                <a:cs typeface="Calibri" pitchFamily="34" charset="-120"/>
              </a:rPr>
              <a:t>5 / 18</a:t>
            </a:r>
            <a:endParaRPr lang="en-US" sz="1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548640" y="1234440"/>
            <a:ext cx="10972800" cy="274320"/>
          </a:xfrm>
          <a:prstGeom prst="rect">
            <a:avLst/>
          </a:prstGeom>
          <a:noFill/>
          <a:ln/>
        </p:spPr>
        <p:txBody>
          <a:bodyPr wrap="square" rtlCol="0" anchor="ctr"/>
          <a:lstStyle/>
          <a:p>
            <a:pPr marL="0" indent="0">
              <a:buNone/>
            </a:pPr>
            <a:r>
              <a:rPr lang="en-US" sz="1100" b="1" kern="0" spc="200" dirty="0">
                <a:solidFill>
                  <a:srgbClr val="C00000"/>
                </a:solidFill>
                <a:latin typeface="Calibri" pitchFamily="34" charset="0"/>
                <a:ea typeface="Calibri" pitchFamily="34" charset="-122"/>
                <a:cs typeface="Calibri" pitchFamily="34" charset="-120"/>
              </a:rPr>
              <a:t>WHO BRINGS WHAT</a:t>
            </a:r>
            <a:endParaRPr lang="en-US" sz="1100" dirty="0"/>
          </a:p>
        </p:txBody>
      </p:sp>
      <p:sp>
        <p:nvSpPr>
          <p:cNvPr id="3" name="Text 1"/>
          <p:cNvSpPr/>
          <p:nvPr/>
        </p:nvSpPr>
        <p:spPr>
          <a:xfrm>
            <a:off x="548640" y="1508760"/>
            <a:ext cx="10972800" cy="685800"/>
          </a:xfrm>
          <a:prstGeom prst="rect">
            <a:avLst/>
          </a:prstGeom>
          <a:noFill/>
          <a:ln/>
        </p:spPr>
        <p:txBody>
          <a:bodyPr wrap="square" rtlCol="0" anchor="ctr"/>
          <a:lstStyle/>
          <a:p>
            <a:pPr marL="0" indent="0">
              <a:buNone/>
            </a:pPr>
            <a:r>
              <a:rPr lang="en-US" sz="3200" b="1" dirty="0">
                <a:solidFill>
                  <a:srgbClr val="1A1A1A"/>
                </a:solidFill>
                <a:latin typeface="Calibri" pitchFamily="34" charset="0"/>
                <a:ea typeface="Calibri" pitchFamily="34" charset="-122"/>
                <a:cs typeface="Calibri" pitchFamily="34" charset="-120"/>
              </a:rPr>
              <a:t>Interests Across Disciplines</a:t>
            </a:r>
            <a:endParaRPr lang="en-US" sz="3200" dirty="0"/>
          </a:p>
        </p:txBody>
      </p:sp>
      <p:sp>
        <p:nvSpPr>
          <p:cNvPr id="4" name="Shape 2"/>
          <p:cNvSpPr/>
          <p:nvPr/>
        </p:nvSpPr>
        <p:spPr>
          <a:xfrm>
            <a:off x="548640" y="2514600"/>
            <a:ext cx="3657600" cy="3246120"/>
          </a:xfrm>
          <a:prstGeom prst="rect">
            <a:avLst/>
          </a:prstGeom>
          <a:solidFill>
            <a:srgbClr val="FFFFFF"/>
          </a:solidFill>
          <a:ln w="12700">
            <a:solidFill>
              <a:srgbClr val="E0E0E0"/>
            </a:solidFill>
            <a:prstDash val="solid"/>
          </a:ln>
        </p:spPr>
        <p:txBody>
          <a:bodyPr/>
          <a:lstStyle/>
          <a:p>
            <a:endParaRPr lang="en-US" dirty="0"/>
          </a:p>
        </p:txBody>
      </p:sp>
      <p:sp>
        <p:nvSpPr>
          <p:cNvPr id="5" name="Shape 3"/>
          <p:cNvSpPr/>
          <p:nvPr/>
        </p:nvSpPr>
        <p:spPr>
          <a:xfrm>
            <a:off x="548640" y="2514600"/>
            <a:ext cx="3657600" cy="777240"/>
          </a:xfrm>
          <a:prstGeom prst="rect">
            <a:avLst/>
          </a:prstGeom>
          <a:solidFill>
            <a:srgbClr val="C00000"/>
          </a:solidFill>
          <a:ln/>
        </p:spPr>
        <p:txBody>
          <a:bodyPr/>
          <a:lstStyle/>
          <a:p>
            <a:endParaRPr lang="en-US" dirty="0"/>
          </a:p>
        </p:txBody>
      </p:sp>
      <p:sp>
        <p:nvSpPr>
          <p:cNvPr id="6" name="Text 4"/>
          <p:cNvSpPr/>
          <p:nvPr/>
        </p:nvSpPr>
        <p:spPr>
          <a:xfrm>
            <a:off x="777240" y="2606040"/>
            <a:ext cx="3200400" cy="365760"/>
          </a:xfrm>
          <a:prstGeom prst="rect">
            <a:avLst/>
          </a:prstGeom>
          <a:noFill/>
          <a:ln/>
        </p:spPr>
        <p:txBody>
          <a:bodyPr wrap="square" rtlCol="0" anchor="ctr"/>
          <a:lstStyle/>
          <a:p>
            <a:pPr marL="0" indent="0">
              <a:buNone/>
            </a:pPr>
            <a:r>
              <a:rPr lang="en-US" sz="2000" b="1" dirty="0">
                <a:solidFill>
                  <a:srgbClr val="FFFFFF"/>
                </a:solidFill>
                <a:latin typeface="Arial" pitchFamily="34" charset="0"/>
                <a:ea typeface="Arial" pitchFamily="34" charset="-122"/>
                <a:cs typeface="Arial" pitchFamily="34" charset="-120"/>
              </a:rPr>
              <a:t>Physicians</a:t>
            </a:r>
            <a:endParaRPr lang="en-US" sz="2000" dirty="0"/>
          </a:p>
        </p:txBody>
      </p:sp>
      <p:sp>
        <p:nvSpPr>
          <p:cNvPr id="7" name="Text 5"/>
          <p:cNvSpPr/>
          <p:nvPr/>
        </p:nvSpPr>
        <p:spPr>
          <a:xfrm>
            <a:off x="777240" y="2953512"/>
            <a:ext cx="3200400" cy="274320"/>
          </a:xfrm>
          <a:prstGeom prst="rect">
            <a:avLst/>
          </a:prstGeom>
          <a:noFill/>
          <a:ln/>
        </p:spPr>
        <p:txBody>
          <a:bodyPr wrap="square" rtlCol="0" anchor="ctr"/>
          <a:lstStyle/>
          <a:p>
            <a:pPr marL="0" indent="0">
              <a:buNone/>
            </a:pPr>
            <a:r>
              <a:rPr lang="en-US" sz="1150" dirty="0">
                <a:solidFill>
                  <a:srgbClr val="FFE0E0"/>
                </a:solidFill>
                <a:latin typeface="Calibri" pitchFamily="34" charset="0"/>
                <a:ea typeface="Calibri" pitchFamily="34" charset="-122"/>
                <a:cs typeface="Calibri" pitchFamily="34" charset="-120"/>
              </a:rPr>
              <a:t>Clinical relevance &amp; outcomes</a:t>
            </a:r>
            <a:endParaRPr lang="en-US" sz="1150" dirty="0"/>
          </a:p>
        </p:txBody>
      </p:sp>
      <p:sp>
        <p:nvSpPr>
          <p:cNvPr id="8" name="Text 6"/>
          <p:cNvSpPr/>
          <p:nvPr/>
        </p:nvSpPr>
        <p:spPr>
          <a:xfrm>
            <a:off x="822960" y="3474720"/>
            <a:ext cx="3154680" cy="1280160"/>
          </a:xfrm>
          <a:prstGeom prst="rect">
            <a:avLst/>
          </a:prstGeom>
          <a:noFill/>
          <a:ln/>
        </p:spPr>
        <p:txBody>
          <a:bodyPr wrap="square" rtlCol="0" anchor="t"/>
          <a:lstStyle/>
          <a:p>
            <a:pPr marL="285750" indent="-285750">
              <a:buFont typeface="Arial" panose="020B0604020202020204" pitchFamily="34" charset="0"/>
              <a:buChar char="•"/>
            </a:pPr>
            <a:r>
              <a:rPr lang="en-US" sz="1400" dirty="0">
                <a:solidFill>
                  <a:srgbClr val="1A1A1A"/>
                </a:solidFill>
                <a:latin typeface="Calibri" pitchFamily="34" charset="0"/>
                <a:ea typeface="Calibri" pitchFamily="34" charset="-122"/>
                <a:cs typeface="Calibri" pitchFamily="34" charset="-120"/>
              </a:rPr>
              <a:t>Disease trajectory and treatment effect</a:t>
            </a:r>
          </a:p>
          <a:p>
            <a:pPr marL="285750" indent="-285750">
              <a:buFont typeface="Arial" panose="020B0604020202020204" pitchFamily="34" charset="0"/>
              <a:buChar char="•"/>
            </a:pPr>
            <a:r>
              <a:rPr lang="en-US" sz="1400" dirty="0">
                <a:solidFill>
                  <a:srgbClr val="1A1A1A"/>
                </a:solidFill>
                <a:latin typeface="Calibri" pitchFamily="34" charset="0"/>
                <a:ea typeface="Calibri" pitchFamily="34" charset="-122"/>
                <a:cs typeface="Calibri" pitchFamily="34" charset="-120"/>
              </a:rPr>
              <a:t>Trial design and clinical endpoints</a:t>
            </a:r>
          </a:p>
          <a:p>
            <a:pPr marL="285750" indent="-285750">
              <a:buFont typeface="Arial" panose="020B0604020202020204" pitchFamily="34" charset="0"/>
              <a:buChar char="•"/>
            </a:pPr>
            <a:r>
              <a:rPr lang="en-US" sz="1400" dirty="0">
                <a:solidFill>
                  <a:srgbClr val="1A1A1A"/>
                </a:solidFill>
                <a:latin typeface="Calibri" pitchFamily="34" charset="0"/>
                <a:ea typeface="Calibri" pitchFamily="34" charset="-122"/>
                <a:cs typeface="Calibri" pitchFamily="34" charset="-120"/>
              </a:rPr>
              <a:t>Generalizability across populations</a:t>
            </a:r>
            <a:endParaRPr lang="en-US" sz="1400" dirty="0"/>
          </a:p>
          <a:p>
            <a:endParaRPr lang="en-US" sz="1300" dirty="0"/>
          </a:p>
          <a:p>
            <a:endParaRPr lang="en-US" sz="1300" dirty="0"/>
          </a:p>
        </p:txBody>
      </p:sp>
      <p:sp>
        <p:nvSpPr>
          <p:cNvPr id="9" name="Text 7"/>
          <p:cNvSpPr/>
          <p:nvPr/>
        </p:nvSpPr>
        <p:spPr>
          <a:xfrm>
            <a:off x="822960" y="4251960"/>
            <a:ext cx="3108960" cy="731520"/>
          </a:xfrm>
          <a:prstGeom prst="rect">
            <a:avLst/>
          </a:prstGeom>
          <a:noFill/>
          <a:ln/>
        </p:spPr>
        <p:txBody>
          <a:bodyPr wrap="square" rtlCol="0" anchor="t"/>
          <a:lstStyle/>
          <a:p>
            <a:endParaRPr lang="en-US" sz="1300" dirty="0"/>
          </a:p>
        </p:txBody>
      </p:sp>
      <p:sp>
        <p:nvSpPr>
          <p:cNvPr id="10" name="Text 8"/>
          <p:cNvSpPr/>
          <p:nvPr/>
        </p:nvSpPr>
        <p:spPr>
          <a:xfrm>
            <a:off x="822960" y="5029200"/>
            <a:ext cx="3108960" cy="731520"/>
          </a:xfrm>
          <a:prstGeom prst="rect">
            <a:avLst/>
          </a:prstGeom>
          <a:noFill/>
          <a:ln/>
        </p:spPr>
        <p:txBody>
          <a:bodyPr wrap="square" rtlCol="0" anchor="t"/>
          <a:lstStyle/>
          <a:p>
            <a:endParaRPr lang="en-US" sz="1300" dirty="0"/>
          </a:p>
        </p:txBody>
      </p:sp>
      <p:sp>
        <p:nvSpPr>
          <p:cNvPr id="11" name="Shape 9"/>
          <p:cNvSpPr/>
          <p:nvPr/>
        </p:nvSpPr>
        <p:spPr>
          <a:xfrm>
            <a:off x="4343400" y="2514600"/>
            <a:ext cx="3657600" cy="3246120"/>
          </a:xfrm>
          <a:prstGeom prst="rect">
            <a:avLst/>
          </a:prstGeom>
          <a:solidFill>
            <a:srgbClr val="FFFFFF"/>
          </a:solidFill>
          <a:ln w="12700">
            <a:solidFill>
              <a:srgbClr val="E0E0E0"/>
            </a:solidFill>
            <a:prstDash val="solid"/>
          </a:ln>
        </p:spPr>
        <p:txBody>
          <a:bodyPr/>
          <a:lstStyle/>
          <a:p>
            <a:endParaRPr lang="en-US" dirty="0"/>
          </a:p>
        </p:txBody>
      </p:sp>
      <p:sp>
        <p:nvSpPr>
          <p:cNvPr id="12" name="Shape 10"/>
          <p:cNvSpPr/>
          <p:nvPr/>
        </p:nvSpPr>
        <p:spPr>
          <a:xfrm>
            <a:off x="4343400" y="2514600"/>
            <a:ext cx="3657600" cy="777240"/>
          </a:xfrm>
          <a:prstGeom prst="rect">
            <a:avLst/>
          </a:prstGeom>
          <a:solidFill>
            <a:srgbClr val="C00000"/>
          </a:solidFill>
          <a:ln/>
        </p:spPr>
        <p:txBody>
          <a:bodyPr/>
          <a:lstStyle/>
          <a:p>
            <a:endParaRPr lang="en-US" dirty="0"/>
          </a:p>
        </p:txBody>
      </p:sp>
      <p:sp>
        <p:nvSpPr>
          <p:cNvPr id="13" name="Text 11"/>
          <p:cNvSpPr/>
          <p:nvPr/>
        </p:nvSpPr>
        <p:spPr>
          <a:xfrm>
            <a:off x="4572000" y="2606040"/>
            <a:ext cx="3200400" cy="365760"/>
          </a:xfrm>
          <a:prstGeom prst="rect">
            <a:avLst/>
          </a:prstGeom>
          <a:noFill/>
          <a:ln/>
        </p:spPr>
        <p:txBody>
          <a:bodyPr wrap="square" rtlCol="0" anchor="ctr"/>
          <a:lstStyle/>
          <a:p>
            <a:pPr marL="0" indent="0">
              <a:buNone/>
            </a:pPr>
            <a:r>
              <a:rPr lang="en-US" sz="2000" b="1" dirty="0">
                <a:solidFill>
                  <a:srgbClr val="FFFFFF"/>
                </a:solidFill>
                <a:latin typeface="Arial" pitchFamily="34" charset="0"/>
                <a:ea typeface="Arial" pitchFamily="34" charset="-122"/>
                <a:cs typeface="Arial" pitchFamily="34" charset="-120"/>
              </a:rPr>
              <a:t>Pharmacists</a:t>
            </a:r>
            <a:endParaRPr lang="en-US" sz="2000" dirty="0"/>
          </a:p>
        </p:txBody>
      </p:sp>
      <p:sp>
        <p:nvSpPr>
          <p:cNvPr id="14" name="Text 12"/>
          <p:cNvSpPr/>
          <p:nvPr/>
        </p:nvSpPr>
        <p:spPr>
          <a:xfrm>
            <a:off x="4572000" y="2953512"/>
            <a:ext cx="3200400" cy="274320"/>
          </a:xfrm>
          <a:prstGeom prst="rect">
            <a:avLst/>
          </a:prstGeom>
          <a:noFill/>
          <a:ln/>
        </p:spPr>
        <p:txBody>
          <a:bodyPr wrap="square" rtlCol="0" anchor="ctr"/>
          <a:lstStyle/>
          <a:p>
            <a:pPr marL="0" indent="0">
              <a:buNone/>
            </a:pPr>
            <a:r>
              <a:rPr lang="en-US" sz="1150" dirty="0">
                <a:solidFill>
                  <a:srgbClr val="FFE0E0"/>
                </a:solidFill>
                <a:latin typeface="Calibri" pitchFamily="34" charset="0"/>
                <a:ea typeface="Calibri" pitchFamily="34" charset="-122"/>
                <a:cs typeface="Calibri" pitchFamily="34" charset="-120"/>
              </a:rPr>
              <a:t>Medication safety &amp; implementation</a:t>
            </a:r>
            <a:endParaRPr lang="en-US" sz="1150" dirty="0"/>
          </a:p>
        </p:txBody>
      </p:sp>
      <p:sp>
        <p:nvSpPr>
          <p:cNvPr id="15" name="Text 13"/>
          <p:cNvSpPr/>
          <p:nvPr/>
        </p:nvSpPr>
        <p:spPr>
          <a:xfrm>
            <a:off x="4617720" y="3474720"/>
            <a:ext cx="3108960" cy="1234440"/>
          </a:xfrm>
          <a:prstGeom prst="rect">
            <a:avLst/>
          </a:prstGeom>
          <a:noFill/>
          <a:ln/>
        </p:spPr>
        <p:txBody>
          <a:bodyPr wrap="square" rtlCol="0" anchor="t"/>
          <a:lstStyle/>
          <a:p>
            <a:pPr marL="285750" indent="-285750">
              <a:buFont typeface="Arial" panose="020B0604020202020204" pitchFamily="34" charset="0"/>
              <a:buChar char="•"/>
            </a:pPr>
            <a:r>
              <a:rPr lang="en-US" sz="1400" dirty="0">
                <a:solidFill>
                  <a:srgbClr val="1A1A1A"/>
                </a:solidFill>
                <a:latin typeface="Calibri" pitchFamily="34" charset="0"/>
                <a:ea typeface="Calibri" pitchFamily="34" charset="-122"/>
                <a:cs typeface="Calibri" pitchFamily="34" charset="-120"/>
              </a:rPr>
              <a:t>Dosing, interactions, adverse events</a:t>
            </a:r>
          </a:p>
          <a:p>
            <a:pPr marL="285750" indent="-285750">
              <a:buFont typeface="Arial" panose="020B0604020202020204" pitchFamily="34" charset="0"/>
              <a:buChar char="•"/>
            </a:pPr>
            <a:r>
              <a:rPr lang="en-US" sz="1400" dirty="0">
                <a:solidFill>
                  <a:srgbClr val="1A1A1A"/>
                </a:solidFill>
                <a:latin typeface="Calibri" pitchFamily="34" charset="0"/>
                <a:ea typeface="Calibri" pitchFamily="34" charset="-122"/>
                <a:cs typeface="Calibri" pitchFamily="34" charset="-120"/>
              </a:rPr>
              <a:t>Adherence and implementation science</a:t>
            </a:r>
          </a:p>
          <a:p>
            <a:pPr marL="285750" indent="-285750">
              <a:buFont typeface="Arial" panose="020B0604020202020204" pitchFamily="34" charset="0"/>
              <a:buChar char="•"/>
            </a:pPr>
            <a:r>
              <a:rPr lang="en-US" sz="1400" dirty="0">
                <a:solidFill>
                  <a:srgbClr val="1A1A1A"/>
                </a:solidFill>
                <a:latin typeface="Calibri" pitchFamily="34" charset="0"/>
                <a:ea typeface="Calibri" pitchFamily="34" charset="-122"/>
                <a:cs typeface="Calibri" pitchFamily="34" charset="-120"/>
              </a:rPr>
              <a:t>Formulary and stewardship questions</a:t>
            </a:r>
            <a:endParaRPr lang="en-US" sz="1400" dirty="0"/>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400" dirty="0"/>
          </a:p>
        </p:txBody>
      </p:sp>
      <p:sp>
        <p:nvSpPr>
          <p:cNvPr id="16" name="Text 14"/>
          <p:cNvSpPr/>
          <p:nvPr/>
        </p:nvSpPr>
        <p:spPr>
          <a:xfrm>
            <a:off x="4617720" y="4251960"/>
            <a:ext cx="3108960" cy="731520"/>
          </a:xfrm>
          <a:prstGeom prst="rect">
            <a:avLst/>
          </a:prstGeom>
          <a:noFill/>
          <a:ln/>
        </p:spPr>
        <p:txBody>
          <a:bodyPr wrap="square" rtlCol="0" anchor="t"/>
          <a:lstStyle/>
          <a:p>
            <a:endParaRPr lang="en-US" sz="1300" dirty="0"/>
          </a:p>
        </p:txBody>
      </p:sp>
      <p:sp>
        <p:nvSpPr>
          <p:cNvPr id="17" name="Text 15"/>
          <p:cNvSpPr/>
          <p:nvPr/>
        </p:nvSpPr>
        <p:spPr>
          <a:xfrm>
            <a:off x="4617720" y="5029200"/>
            <a:ext cx="3108960" cy="731520"/>
          </a:xfrm>
          <a:prstGeom prst="rect">
            <a:avLst/>
          </a:prstGeom>
          <a:noFill/>
          <a:ln/>
        </p:spPr>
        <p:txBody>
          <a:bodyPr wrap="square" rtlCol="0" anchor="t"/>
          <a:lstStyle/>
          <a:p>
            <a:endParaRPr lang="en-US" sz="1300" dirty="0"/>
          </a:p>
        </p:txBody>
      </p:sp>
      <p:sp>
        <p:nvSpPr>
          <p:cNvPr id="18" name="Shape 16"/>
          <p:cNvSpPr/>
          <p:nvPr/>
        </p:nvSpPr>
        <p:spPr>
          <a:xfrm>
            <a:off x="8138160" y="2514600"/>
            <a:ext cx="3657600" cy="3246120"/>
          </a:xfrm>
          <a:prstGeom prst="rect">
            <a:avLst/>
          </a:prstGeom>
          <a:solidFill>
            <a:srgbClr val="FFFFFF"/>
          </a:solidFill>
          <a:ln w="12700">
            <a:solidFill>
              <a:srgbClr val="E0E0E0"/>
            </a:solidFill>
            <a:prstDash val="solid"/>
          </a:ln>
        </p:spPr>
        <p:txBody>
          <a:bodyPr/>
          <a:lstStyle/>
          <a:p>
            <a:endParaRPr lang="en-US" dirty="0"/>
          </a:p>
        </p:txBody>
      </p:sp>
      <p:sp>
        <p:nvSpPr>
          <p:cNvPr id="19" name="Shape 17"/>
          <p:cNvSpPr/>
          <p:nvPr/>
        </p:nvSpPr>
        <p:spPr>
          <a:xfrm>
            <a:off x="8138160" y="2514600"/>
            <a:ext cx="3657600" cy="777240"/>
          </a:xfrm>
          <a:prstGeom prst="rect">
            <a:avLst/>
          </a:prstGeom>
          <a:solidFill>
            <a:srgbClr val="C00000"/>
          </a:solidFill>
          <a:ln/>
        </p:spPr>
        <p:txBody>
          <a:bodyPr/>
          <a:lstStyle/>
          <a:p>
            <a:endParaRPr lang="en-US" dirty="0"/>
          </a:p>
        </p:txBody>
      </p:sp>
      <p:sp>
        <p:nvSpPr>
          <p:cNvPr id="20" name="Text 18"/>
          <p:cNvSpPr/>
          <p:nvPr/>
        </p:nvSpPr>
        <p:spPr>
          <a:xfrm>
            <a:off x="8366760" y="2606040"/>
            <a:ext cx="3200400" cy="365760"/>
          </a:xfrm>
          <a:prstGeom prst="rect">
            <a:avLst/>
          </a:prstGeom>
          <a:noFill/>
          <a:ln/>
        </p:spPr>
        <p:txBody>
          <a:bodyPr wrap="square" rtlCol="0" anchor="ctr"/>
          <a:lstStyle/>
          <a:p>
            <a:pPr marL="0" indent="0">
              <a:buNone/>
            </a:pPr>
            <a:r>
              <a:rPr lang="en-US" sz="2000" b="1" dirty="0">
                <a:solidFill>
                  <a:srgbClr val="FFFFFF"/>
                </a:solidFill>
                <a:latin typeface="Arial" pitchFamily="34" charset="0"/>
                <a:ea typeface="Arial" pitchFamily="34" charset="-122"/>
                <a:cs typeface="Arial" pitchFamily="34" charset="-120"/>
              </a:rPr>
              <a:t>Nurses &amp; NPs</a:t>
            </a:r>
            <a:endParaRPr lang="en-US" sz="2000" dirty="0"/>
          </a:p>
        </p:txBody>
      </p:sp>
      <p:sp>
        <p:nvSpPr>
          <p:cNvPr id="21" name="Text 19"/>
          <p:cNvSpPr/>
          <p:nvPr/>
        </p:nvSpPr>
        <p:spPr>
          <a:xfrm>
            <a:off x="8366760" y="2953512"/>
            <a:ext cx="3200400" cy="274320"/>
          </a:xfrm>
          <a:prstGeom prst="rect">
            <a:avLst/>
          </a:prstGeom>
          <a:noFill/>
          <a:ln/>
        </p:spPr>
        <p:txBody>
          <a:bodyPr wrap="square" rtlCol="0" anchor="ctr"/>
          <a:lstStyle/>
          <a:p>
            <a:pPr marL="0" indent="0">
              <a:buNone/>
            </a:pPr>
            <a:r>
              <a:rPr lang="en-US" sz="1150" dirty="0">
                <a:solidFill>
                  <a:srgbClr val="FFE0E0"/>
                </a:solidFill>
                <a:latin typeface="Calibri" pitchFamily="34" charset="0"/>
                <a:ea typeface="Calibri" pitchFamily="34" charset="-122"/>
                <a:cs typeface="Calibri" pitchFamily="34" charset="-120"/>
              </a:rPr>
              <a:t>Feasibility, education, care delivery</a:t>
            </a:r>
            <a:endParaRPr lang="en-US" sz="1150" dirty="0"/>
          </a:p>
        </p:txBody>
      </p:sp>
      <p:sp>
        <p:nvSpPr>
          <p:cNvPr id="22" name="Text 20"/>
          <p:cNvSpPr/>
          <p:nvPr/>
        </p:nvSpPr>
        <p:spPr>
          <a:xfrm>
            <a:off x="8412480" y="3474720"/>
            <a:ext cx="3230880" cy="1234440"/>
          </a:xfrm>
          <a:prstGeom prst="rect">
            <a:avLst/>
          </a:prstGeom>
          <a:noFill/>
          <a:ln/>
        </p:spPr>
        <p:txBody>
          <a:bodyPr wrap="square" rtlCol="0" anchor="t"/>
          <a:lstStyle/>
          <a:p>
            <a:pPr marL="285750" indent="-285750">
              <a:buFont typeface="Arial" panose="020B0604020202020204" pitchFamily="34" charset="0"/>
              <a:buChar char="•"/>
            </a:pPr>
            <a:r>
              <a:rPr lang="en-US" sz="1300" dirty="0">
                <a:solidFill>
                  <a:srgbClr val="1A1A1A"/>
                </a:solidFill>
                <a:latin typeface="Calibri" pitchFamily="34" charset="0"/>
                <a:ea typeface="Calibri" pitchFamily="34" charset="-122"/>
                <a:cs typeface="Calibri" pitchFamily="34" charset="-120"/>
              </a:rPr>
              <a:t>Patient-reported outcomes and education</a:t>
            </a:r>
          </a:p>
          <a:p>
            <a:pPr marL="285750" indent="-285750">
              <a:buFont typeface="Arial" panose="020B0604020202020204" pitchFamily="34" charset="0"/>
              <a:buChar char="•"/>
            </a:pPr>
            <a:r>
              <a:rPr lang="en-US" sz="1300" dirty="0">
                <a:solidFill>
                  <a:srgbClr val="1A1A1A"/>
                </a:solidFill>
                <a:latin typeface="Calibri" pitchFamily="34" charset="0"/>
                <a:ea typeface="Calibri" pitchFamily="34" charset="-122"/>
                <a:cs typeface="Calibri" pitchFamily="34" charset="-120"/>
              </a:rPr>
              <a:t>Workflow feasibility at the bedside</a:t>
            </a:r>
          </a:p>
          <a:p>
            <a:pPr marL="285750" indent="-285750">
              <a:buFont typeface="Arial" panose="020B0604020202020204" pitchFamily="34" charset="0"/>
              <a:buChar char="•"/>
            </a:pPr>
            <a:r>
              <a:rPr lang="en-US" sz="1300" dirty="0">
                <a:solidFill>
                  <a:srgbClr val="1A1A1A"/>
                </a:solidFill>
                <a:latin typeface="Calibri" pitchFamily="34" charset="0"/>
                <a:ea typeface="Calibri" pitchFamily="34" charset="-122"/>
                <a:cs typeface="Calibri" pitchFamily="34" charset="-120"/>
              </a:rPr>
              <a:t>Care coordination across settings</a:t>
            </a:r>
            <a:endParaRPr lang="en-US" sz="1300" dirty="0"/>
          </a:p>
          <a:p>
            <a:endParaRPr lang="en-US" sz="1300" dirty="0"/>
          </a:p>
          <a:p>
            <a:endParaRPr lang="en-US" sz="1300" dirty="0"/>
          </a:p>
        </p:txBody>
      </p:sp>
      <p:sp>
        <p:nvSpPr>
          <p:cNvPr id="23" name="Text 21"/>
          <p:cNvSpPr/>
          <p:nvPr/>
        </p:nvSpPr>
        <p:spPr>
          <a:xfrm>
            <a:off x="8412480" y="4251960"/>
            <a:ext cx="3108960" cy="731520"/>
          </a:xfrm>
          <a:prstGeom prst="rect">
            <a:avLst/>
          </a:prstGeom>
          <a:noFill/>
          <a:ln/>
        </p:spPr>
        <p:txBody>
          <a:bodyPr wrap="square" rtlCol="0" anchor="t"/>
          <a:lstStyle/>
          <a:p>
            <a:endParaRPr lang="en-US" sz="1300" dirty="0"/>
          </a:p>
        </p:txBody>
      </p:sp>
      <p:sp>
        <p:nvSpPr>
          <p:cNvPr id="24" name="Text 22"/>
          <p:cNvSpPr/>
          <p:nvPr/>
        </p:nvSpPr>
        <p:spPr>
          <a:xfrm>
            <a:off x="8412480" y="5029200"/>
            <a:ext cx="3108960" cy="731520"/>
          </a:xfrm>
          <a:prstGeom prst="rect">
            <a:avLst/>
          </a:prstGeom>
          <a:noFill/>
          <a:ln/>
        </p:spPr>
        <p:txBody>
          <a:bodyPr wrap="square" rtlCol="0" anchor="t"/>
          <a:lstStyle/>
          <a:p>
            <a:endParaRPr lang="en-US" sz="1300" dirty="0"/>
          </a:p>
        </p:txBody>
      </p:sp>
      <p:sp>
        <p:nvSpPr>
          <p:cNvPr id="25" name="Text 23"/>
          <p:cNvSpPr/>
          <p:nvPr/>
        </p:nvSpPr>
        <p:spPr>
          <a:xfrm>
            <a:off x="548640" y="5852160"/>
            <a:ext cx="11109960" cy="365760"/>
          </a:xfrm>
          <a:prstGeom prst="rect">
            <a:avLst/>
          </a:prstGeom>
          <a:noFill/>
          <a:ln/>
        </p:spPr>
        <p:txBody>
          <a:bodyPr wrap="square" rtlCol="0" anchor="ctr"/>
          <a:lstStyle/>
          <a:p>
            <a:pPr marL="0" indent="0" algn="ctr">
              <a:buNone/>
            </a:pPr>
            <a:r>
              <a:rPr lang="en-US" sz="1400" i="1" dirty="0">
                <a:solidFill>
                  <a:srgbClr val="C00000"/>
                </a:solidFill>
                <a:latin typeface="Calibri" pitchFamily="34" charset="0"/>
                <a:ea typeface="Calibri" pitchFamily="34" charset="-122"/>
                <a:cs typeface="Calibri" pitchFamily="34" charset="-120"/>
              </a:rPr>
              <a:t>Complementary, not competing — these interests reinforce each other in a single project.</a:t>
            </a:r>
            <a:endParaRPr lang="en-US" sz="1400" dirty="0"/>
          </a:p>
        </p:txBody>
      </p:sp>
      <p:sp>
        <p:nvSpPr>
          <p:cNvPr id="26" name="Text 24"/>
          <p:cNvSpPr/>
          <p:nvPr/>
        </p:nvSpPr>
        <p:spPr>
          <a:xfrm>
            <a:off x="11155680" y="6537960"/>
            <a:ext cx="914400" cy="274320"/>
          </a:xfrm>
          <a:prstGeom prst="rect">
            <a:avLst/>
          </a:prstGeom>
          <a:noFill/>
          <a:ln/>
        </p:spPr>
        <p:txBody>
          <a:bodyPr wrap="square" rtlCol="0" anchor="ctr"/>
          <a:lstStyle/>
          <a:p>
            <a:pPr marL="0" indent="0" algn="r">
              <a:buNone/>
            </a:pPr>
            <a:r>
              <a:rPr lang="en-US" sz="1000" dirty="0">
                <a:solidFill>
                  <a:srgbClr val="6B6B6B"/>
                </a:solidFill>
                <a:latin typeface="Calibri" pitchFamily="34" charset="0"/>
                <a:ea typeface="Calibri" pitchFamily="34" charset="-122"/>
                <a:cs typeface="Calibri" pitchFamily="34" charset="-120"/>
              </a:rPr>
              <a:t>6 / 18</a:t>
            </a:r>
            <a:endParaRPr lang="en-US" sz="1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548640" y="1234440"/>
            <a:ext cx="10972800" cy="274320"/>
          </a:xfrm>
          <a:prstGeom prst="rect">
            <a:avLst/>
          </a:prstGeom>
          <a:noFill/>
          <a:ln/>
        </p:spPr>
        <p:txBody>
          <a:bodyPr wrap="square" rtlCol="0" anchor="ctr"/>
          <a:lstStyle/>
          <a:p>
            <a:pPr marL="0" indent="0">
              <a:buNone/>
            </a:pPr>
            <a:r>
              <a:rPr lang="en-US" sz="1100" b="1" kern="0" spc="200" dirty="0">
                <a:solidFill>
                  <a:srgbClr val="C00000"/>
                </a:solidFill>
                <a:latin typeface="Calibri" pitchFamily="34" charset="0"/>
                <a:ea typeface="Calibri" pitchFamily="34" charset="-122"/>
                <a:cs typeface="Calibri" pitchFamily="34" charset="-120"/>
              </a:rPr>
              <a:t>WHERE PROJECTS STALL</a:t>
            </a:r>
            <a:endParaRPr lang="en-US" sz="1100" dirty="0"/>
          </a:p>
        </p:txBody>
      </p:sp>
      <p:sp>
        <p:nvSpPr>
          <p:cNvPr id="3" name="Text 1"/>
          <p:cNvSpPr/>
          <p:nvPr/>
        </p:nvSpPr>
        <p:spPr>
          <a:xfrm>
            <a:off x="548640" y="1508760"/>
            <a:ext cx="10972800" cy="685800"/>
          </a:xfrm>
          <a:prstGeom prst="rect">
            <a:avLst/>
          </a:prstGeom>
          <a:noFill/>
          <a:ln/>
        </p:spPr>
        <p:txBody>
          <a:bodyPr wrap="square" rtlCol="0" anchor="ctr"/>
          <a:lstStyle/>
          <a:p>
            <a:pPr marL="0" indent="0">
              <a:buNone/>
            </a:pPr>
            <a:r>
              <a:rPr lang="en-US" sz="3200" b="1" dirty="0">
                <a:solidFill>
                  <a:srgbClr val="1A1A1A"/>
                </a:solidFill>
                <a:latin typeface="Calibri" pitchFamily="34" charset="0"/>
                <a:ea typeface="Calibri" pitchFamily="34" charset="-122"/>
                <a:cs typeface="Calibri" pitchFamily="34" charset="-120"/>
              </a:rPr>
              <a:t>Common Challenges</a:t>
            </a:r>
            <a:endParaRPr lang="en-US" sz="3200" dirty="0"/>
          </a:p>
        </p:txBody>
      </p:sp>
      <p:sp>
        <p:nvSpPr>
          <p:cNvPr id="4" name="Shape 2"/>
          <p:cNvSpPr/>
          <p:nvPr/>
        </p:nvSpPr>
        <p:spPr>
          <a:xfrm>
            <a:off x="548640" y="2514600"/>
            <a:ext cx="5440680" cy="1417320"/>
          </a:xfrm>
          <a:prstGeom prst="rect">
            <a:avLst/>
          </a:prstGeom>
          <a:solidFill>
            <a:srgbClr val="FFFFFF"/>
          </a:solidFill>
          <a:ln w="12700">
            <a:solidFill>
              <a:srgbClr val="E0E0E0"/>
            </a:solidFill>
            <a:prstDash val="solid"/>
          </a:ln>
        </p:spPr>
        <p:txBody>
          <a:bodyPr/>
          <a:lstStyle/>
          <a:p>
            <a:endParaRPr lang="en-US" dirty="0"/>
          </a:p>
        </p:txBody>
      </p:sp>
      <p:sp>
        <p:nvSpPr>
          <p:cNvPr id="5" name="Text 3"/>
          <p:cNvSpPr/>
          <p:nvPr/>
        </p:nvSpPr>
        <p:spPr>
          <a:xfrm>
            <a:off x="822960" y="2697480"/>
            <a:ext cx="4892040" cy="411480"/>
          </a:xfrm>
          <a:prstGeom prst="rect">
            <a:avLst/>
          </a:prstGeom>
          <a:noFill/>
          <a:ln/>
        </p:spPr>
        <p:txBody>
          <a:bodyPr wrap="square" rtlCol="0" anchor="ctr"/>
          <a:lstStyle/>
          <a:p>
            <a:pPr marL="0" indent="0">
              <a:buNone/>
            </a:pPr>
            <a:r>
              <a:rPr lang="en-US" sz="1900" b="1" dirty="0">
                <a:solidFill>
                  <a:srgbClr val="C00000"/>
                </a:solidFill>
                <a:latin typeface="Arial" pitchFamily="34" charset="0"/>
                <a:ea typeface="Arial" pitchFamily="34" charset="-122"/>
                <a:cs typeface="Arial" pitchFamily="34" charset="-120"/>
              </a:rPr>
              <a:t>Different priorities</a:t>
            </a:r>
            <a:endParaRPr lang="en-US" sz="1900" dirty="0"/>
          </a:p>
        </p:txBody>
      </p:sp>
      <p:sp>
        <p:nvSpPr>
          <p:cNvPr id="6" name="Text 4"/>
          <p:cNvSpPr/>
          <p:nvPr/>
        </p:nvSpPr>
        <p:spPr>
          <a:xfrm>
            <a:off x="822960" y="3154680"/>
            <a:ext cx="4892040" cy="640080"/>
          </a:xfrm>
          <a:prstGeom prst="rect">
            <a:avLst/>
          </a:prstGeom>
          <a:noFill/>
          <a:ln/>
        </p:spPr>
        <p:txBody>
          <a:bodyPr wrap="square" rtlCol="0" anchor="ctr"/>
          <a:lstStyle/>
          <a:p>
            <a:pPr marL="0" indent="0">
              <a:buNone/>
            </a:pPr>
            <a:r>
              <a:rPr lang="en-US" sz="1350" dirty="0">
                <a:solidFill>
                  <a:srgbClr val="1A1A1A"/>
                </a:solidFill>
                <a:latin typeface="Calibri" pitchFamily="34" charset="0"/>
                <a:ea typeface="Calibri" pitchFamily="34" charset="-122"/>
                <a:cs typeface="Calibri" pitchFamily="34" charset="-120"/>
              </a:rPr>
              <a:t>Each discipline sees the "main question" through its own lens. Align on the question first.</a:t>
            </a:r>
            <a:endParaRPr lang="en-US" sz="1350" dirty="0"/>
          </a:p>
        </p:txBody>
      </p:sp>
      <p:sp>
        <p:nvSpPr>
          <p:cNvPr id="7" name="Shape 5"/>
          <p:cNvSpPr/>
          <p:nvPr/>
        </p:nvSpPr>
        <p:spPr>
          <a:xfrm>
            <a:off x="6217920" y="2514600"/>
            <a:ext cx="5440680" cy="1417320"/>
          </a:xfrm>
          <a:prstGeom prst="rect">
            <a:avLst/>
          </a:prstGeom>
          <a:solidFill>
            <a:srgbClr val="FFFFFF"/>
          </a:solidFill>
          <a:ln w="12700">
            <a:solidFill>
              <a:srgbClr val="E0E0E0"/>
            </a:solidFill>
            <a:prstDash val="solid"/>
          </a:ln>
        </p:spPr>
        <p:txBody>
          <a:bodyPr/>
          <a:lstStyle/>
          <a:p>
            <a:endParaRPr lang="en-US" dirty="0"/>
          </a:p>
        </p:txBody>
      </p:sp>
      <p:sp>
        <p:nvSpPr>
          <p:cNvPr id="8" name="Text 6"/>
          <p:cNvSpPr/>
          <p:nvPr/>
        </p:nvSpPr>
        <p:spPr>
          <a:xfrm>
            <a:off x="6492240" y="2697480"/>
            <a:ext cx="4892040" cy="411480"/>
          </a:xfrm>
          <a:prstGeom prst="rect">
            <a:avLst/>
          </a:prstGeom>
          <a:noFill/>
          <a:ln/>
        </p:spPr>
        <p:txBody>
          <a:bodyPr wrap="square" rtlCol="0" anchor="ctr"/>
          <a:lstStyle/>
          <a:p>
            <a:pPr marL="0" indent="0">
              <a:buNone/>
            </a:pPr>
            <a:r>
              <a:rPr lang="en-US" sz="1900" b="1" dirty="0">
                <a:solidFill>
                  <a:srgbClr val="C00000"/>
                </a:solidFill>
                <a:latin typeface="Arial" pitchFamily="34" charset="0"/>
                <a:ea typeface="Arial" pitchFamily="34" charset="-122"/>
                <a:cs typeface="Arial" pitchFamily="34" charset="-120"/>
              </a:rPr>
              <a:t>Uneven writing experience</a:t>
            </a:r>
            <a:endParaRPr lang="en-US" sz="1900" dirty="0"/>
          </a:p>
        </p:txBody>
      </p:sp>
      <p:sp>
        <p:nvSpPr>
          <p:cNvPr id="9" name="Text 7"/>
          <p:cNvSpPr/>
          <p:nvPr/>
        </p:nvSpPr>
        <p:spPr>
          <a:xfrm>
            <a:off x="6492240" y="3154680"/>
            <a:ext cx="4892040" cy="640080"/>
          </a:xfrm>
          <a:prstGeom prst="rect">
            <a:avLst/>
          </a:prstGeom>
          <a:noFill/>
          <a:ln/>
        </p:spPr>
        <p:txBody>
          <a:bodyPr wrap="square" rtlCol="0" anchor="ctr"/>
          <a:lstStyle/>
          <a:p>
            <a:pPr marL="0" indent="0">
              <a:buNone/>
            </a:pPr>
            <a:r>
              <a:rPr lang="en-US" sz="1350" dirty="0">
                <a:solidFill>
                  <a:srgbClr val="1A1A1A"/>
                </a:solidFill>
                <a:latin typeface="Calibri" pitchFamily="34" charset="0"/>
                <a:ea typeface="Calibri" pitchFamily="34" charset="-122"/>
                <a:cs typeface="Calibri" pitchFamily="34" charset="-120"/>
              </a:rPr>
              <a:t>Co-authors come in with very different exposure to manuscript writing and revision.</a:t>
            </a:r>
            <a:endParaRPr lang="en-US" sz="1350" dirty="0"/>
          </a:p>
        </p:txBody>
      </p:sp>
      <p:sp>
        <p:nvSpPr>
          <p:cNvPr id="10" name="Shape 8"/>
          <p:cNvSpPr/>
          <p:nvPr/>
        </p:nvSpPr>
        <p:spPr>
          <a:xfrm>
            <a:off x="548640" y="4160520"/>
            <a:ext cx="5440680" cy="1417320"/>
          </a:xfrm>
          <a:prstGeom prst="rect">
            <a:avLst/>
          </a:prstGeom>
          <a:solidFill>
            <a:srgbClr val="FFFFFF"/>
          </a:solidFill>
          <a:ln w="12700">
            <a:solidFill>
              <a:srgbClr val="E0E0E0"/>
            </a:solidFill>
            <a:prstDash val="solid"/>
          </a:ln>
        </p:spPr>
        <p:txBody>
          <a:bodyPr/>
          <a:lstStyle/>
          <a:p>
            <a:endParaRPr lang="en-US" dirty="0"/>
          </a:p>
        </p:txBody>
      </p:sp>
      <p:sp>
        <p:nvSpPr>
          <p:cNvPr id="11" name="Text 9"/>
          <p:cNvSpPr/>
          <p:nvPr/>
        </p:nvSpPr>
        <p:spPr>
          <a:xfrm>
            <a:off x="822960" y="4343400"/>
            <a:ext cx="4892040" cy="411480"/>
          </a:xfrm>
          <a:prstGeom prst="rect">
            <a:avLst/>
          </a:prstGeom>
          <a:noFill/>
          <a:ln/>
        </p:spPr>
        <p:txBody>
          <a:bodyPr wrap="square" rtlCol="0" anchor="ctr"/>
          <a:lstStyle/>
          <a:p>
            <a:pPr marL="0" indent="0">
              <a:buNone/>
            </a:pPr>
            <a:r>
              <a:rPr lang="en-US" sz="1900" b="1" dirty="0">
                <a:solidFill>
                  <a:srgbClr val="C00000"/>
                </a:solidFill>
                <a:latin typeface="Arial" pitchFamily="34" charset="0"/>
                <a:ea typeface="Arial" pitchFamily="34" charset="-122"/>
                <a:cs typeface="Arial" pitchFamily="34" charset="-120"/>
              </a:rPr>
              <a:t>Time limitations</a:t>
            </a:r>
            <a:endParaRPr lang="en-US" sz="1900" dirty="0"/>
          </a:p>
        </p:txBody>
      </p:sp>
      <p:sp>
        <p:nvSpPr>
          <p:cNvPr id="12" name="Text 10"/>
          <p:cNvSpPr/>
          <p:nvPr/>
        </p:nvSpPr>
        <p:spPr>
          <a:xfrm>
            <a:off x="822960" y="4800600"/>
            <a:ext cx="4892040" cy="640080"/>
          </a:xfrm>
          <a:prstGeom prst="rect">
            <a:avLst/>
          </a:prstGeom>
          <a:noFill/>
          <a:ln/>
        </p:spPr>
        <p:txBody>
          <a:bodyPr wrap="square" rtlCol="0" anchor="ctr"/>
          <a:lstStyle/>
          <a:p>
            <a:pPr marL="0" indent="0">
              <a:buNone/>
            </a:pPr>
            <a:r>
              <a:rPr lang="en-US" sz="1350" dirty="0">
                <a:solidFill>
                  <a:srgbClr val="1A1A1A"/>
                </a:solidFill>
                <a:latin typeface="Calibri" pitchFamily="34" charset="0"/>
                <a:ea typeface="Calibri" pitchFamily="34" charset="-122"/>
                <a:cs typeface="Calibri" pitchFamily="34" charset="-120"/>
              </a:rPr>
              <a:t>Clinical workloads compete with drafting. Realistic timelines matter more than ambitious ones.</a:t>
            </a:r>
            <a:endParaRPr lang="en-US" sz="1350" dirty="0"/>
          </a:p>
        </p:txBody>
      </p:sp>
      <p:sp>
        <p:nvSpPr>
          <p:cNvPr id="13" name="Shape 11"/>
          <p:cNvSpPr/>
          <p:nvPr/>
        </p:nvSpPr>
        <p:spPr>
          <a:xfrm>
            <a:off x="6217920" y="4160520"/>
            <a:ext cx="5440680" cy="1417320"/>
          </a:xfrm>
          <a:prstGeom prst="rect">
            <a:avLst/>
          </a:prstGeom>
          <a:solidFill>
            <a:srgbClr val="FFFFFF"/>
          </a:solidFill>
          <a:ln w="12700">
            <a:solidFill>
              <a:srgbClr val="E0E0E0"/>
            </a:solidFill>
            <a:prstDash val="solid"/>
          </a:ln>
        </p:spPr>
        <p:txBody>
          <a:bodyPr/>
          <a:lstStyle/>
          <a:p>
            <a:endParaRPr lang="en-US" dirty="0"/>
          </a:p>
        </p:txBody>
      </p:sp>
      <p:sp>
        <p:nvSpPr>
          <p:cNvPr id="14" name="Text 12"/>
          <p:cNvSpPr/>
          <p:nvPr/>
        </p:nvSpPr>
        <p:spPr>
          <a:xfrm>
            <a:off x="6492240" y="4343400"/>
            <a:ext cx="4892040" cy="411480"/>
          </a:xfrm>
          <a:prstGeom prst="rect">
            <a:avLst/>
          </a:prstGeom>
          <a:noFill/>
          <a:ln/>
        </p:spPr>
        <p:txBody>
          <a:bodyPr wrap="square" rtlCol="0" anchor="ctr"/>
          <a:lstStyle/>
          <a:p>
            <a:pPr marL="0" indent="0">
              <a:buNone/>
            </a:pPr>
            <a:r>
              <a:rPr lang="en-US" sz="1900" b="1" dirty="0">
                <a:solidFill>
                  <a:srgbClr val="C00000"/>
                </a:solidFill>
                <a:latin typeface="Arial" pitchFamily="34" charset="0"/>
                <a:ea typeface="Arial" pitchFamily="34" charset="-122"/>
                <a:cs typeface="Arial" pitchFamily="34" charset="-120"/>
              </a:rPr>
              <a:t>Authorship disputes</a:t>
            </a:r>
            <a:endParaRPr lang="en-US" sz="1900" dirty="0"/>
          </a:p>
        </p:txBody>
      </p:sp>
      <p:sp>
        <p:nvSpPr>
          <p:cNvPr id="15" name="Text 13"/>
          <p:cNvSpPr/>
          <p:nvPr/>
        </p:nvSpPr>
        <p:spPr>
          <a:xfrm>
            <a:off x="6492240" y="4800600"/>
            <a:ext cx="4892040" cy="640080"/>
          </a:xfrm>
          <a:prstGeom prst="rect">
            <a:avLst/>
          </a:prstGeom>
          <a:noFill/>
          <a:ln/>
        </p:spPr>
        <p:txBody>
          <a:bodyPr wrap="square" rtlCol="0" anchor="ctr"/>
          <a:lstStyle/>
          <a:p>
            <a:pPr marL="0" indent="0">
              <a:buNone/>
            </a:pPr>
            <a:r>
              <a:rPr lang="en-US" sz="1350" dirty="0">
                <a:solidFill>
                  <a:srgbClr val="1A1A1A"/>
                </a:solidFill>
                <a:latin typeface="Calibri" pitchFamily="34" charset="0"/>
                <a:ea typeface="Calibri" pitchFamily="34" charset="-122"/>
                <a:cs typeface="Calibri" pitchFamily="34" charset="-120"/>
              </a:rPr>
              <a:t>Most conflicts come from unspoken assumptions about order and credit, not bad intent.</a:t>
            </a:r>
            <a:endParaRPr lang="en-US" sz="1350" dirty="0"/>
          </a:p>
        </p:txBody>
      </p:sp>
      <p:sp>
        <p:nvSpPr>
          <p:cNvPr id="16" name="Text 14"/>
          <p:cNvSpPr/>
          <p:nvPr/>
        </p:nvSpPr>
        <p:spPr>
          <a:xfrm>
            <a:off x="548640" y="5852160"/>
            <a:ext cx="11109960" cy="365760"/>
          </a:xfrm>
          <a:prstGeom prst="rect">
            <a:avLst/>
          </a:prstGeom>
          <a:noFill/>
          <a:ln/>
        </p:spPr>
        <p:txBody>
          <a:bodyPr wrap="square" rtlCol="0" anchor="ctr"/>
          <a:lstStyle/>
          <a:p>
            <a:pPr marL="0" indent="0" algn="ctr">
              <a:buNone/>
            </a:pPr>
            <a:r>
              <a:rPr lang="en-US" sz="1500" b="1" i="1" dirty="0">
                <a:solidFill>
                  <a:srgbClr val="C00000"/>
                </a:solidFill>
                <a:latin typeface="Calibri" pitchFamily="34" charset="0"/>
                <a:ea typeface="Calibri" pitchFamily="34" charset="-122"/>
                <a:cs typeface="Calibri" pitchFamily="34" charset="-120"/>
              </a:rPr>
              <a:t>Prevention beats arbitration — set expectations early.</a:t>
            </a:r>
            <a:endParaRPr lang="en-US" sz="1500" dirty="0"/>
          </a:p>
        </p:txBody>
      </p:sp>
      <p:sp>
        <p:nvSpPr>
          <p:cNvPr id="17" name="Text 15"/>
          <p:cNvSpPr/>
          <p:nvPr/>
        </p:nvSpPr>
        <p:spPr>
          <a:xfrm>
            <a:off x="11155680" y="6537960"/>
            <a:ext cx="914400" cy="274320"/>
          </a:xfrm>
          <a:prstGeom prst="rect">
            <a:avLst/>
          </a:prstGeom>
          <a:noFill/>
          <a:ln/>
        </p:spPr>
        <p:txBody>
          <a:bodyPr wrap="square" rtlCol="0" anchor="ctr"/>
          <a:lstStyle/>
          <a:p>
            <a:pPr marL="0" indent="0" algn="r">
              <a:buNone/>
            </a:pPr>
            <a:r>
              <a:rPr lang="en-US" sz="1000" dirty="0">
                <a:solidFill>
                  <a:srgbClr val="6B6B6B"/>
                </a:solidFill>
                <a:latin typeface="Calibri" pitchFamily="34" charset="0"/>
                <a:ea typeface="Calibri" pitchFamily="34" charset="-122"/>
                <a:cs typeface="Calibri" pitchFamily="34" charset="-120"/>
              </a:rPr>
              <a:t>7 / 18</a:t>
            </a:r>
            <a:endParaRPr lang="en-US" sz="1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548640" y="1234440"/>
            <a:ext cx="10972800" cy="274320"/>
          </a:xfrm>
          <a:prstGeom prst="rect">
            <a:avLst/>
          </a:prstGeom>
          <a:noFill/>
          <a:ln/>
        </p:spPr>
        <p:txBody>
          <a:bodyPr wrap="square" rtlCol="0" anchor="ctr"/>
          <a:lstStyle/>
          <a:p>
            <a:pPr marL="0" indent="0">
              <a:buNone/>
            </a:pPr>
            <a:r>
              <a:rPr lang="en-US" sz="1100" b="1" kern="0" spc="200" dirty="0">
                <a:solidFill>
                  <a:srgbClr val="C00000"/>
                </a:solidFill>
                <a:latin typeface="Calibri" pitchFamily="34" charset="0"/>
                <a:ea typeface="Calibri" pitchFamily="34" charset="-122"/>
                <a:cs typeface="Calibri" pitchFamily="34" charset="-120"/>
              </a:rPr>
              <a:t>FROM QUESTION TO SUBMISSION</a:t>
            </a:r>
            <a:endParaRPr lang="en-US" sz="1100" dirty="0"/>
          </a:p>
        </p:txBody>
      </p:sp>
      <p:sp>
        <p:nvSpPr>
          <p:cNvPr id="3" name="Text 1"/>
          <p:cNvSpPr/>
          <p:nvPr/>
        </p:nvSpPr>
        <p:spPr>
          <a:xfrm>
            <a:off x="548640" y="1508760"/>
            <a:ext cx="10972800" cy="685800"/>
          </a:xfrm>
          <a:prstGeom prst="rect">
            <a:avLst/>
          </a:prstGeom>
          <a:noFill/>
          <a:ln/>
        </p:spPr>
        <p:txBody>
          <a:bodyPr wrap="square" rtlCol="0" anchor="ctr"/>
          <a:lstStyle/>
          <a:p>
            <a:pPr marL="0" indent="0">
              <a:buNone/>
            </a:pPr>
            <a:r>
              <a:rPr lang="en-US" sz="3200" b="1" dirty="0">
                <a:solidFill>
                  <a:srgbClr val="1A1A1A"/>
                </a:solidFill>
                <a:latin typeface="Calibri" pitchFamily="34" charset="0"/>
                <a:ea typeface="Calibri" pitchFamily="34" charset="-122"/>
                <a:cs typeface="Calibri" pitchFamily="34" charset="-120"/>
              </a:rPr>
              <a:t>A Simple Collaboration Workflow</a:t>
            </a:r>
            <a:endParaRPr lang="en-US" sz="3200" dirty="0"/>
          </a:p>
        </p:txBody>
      </p:sp>
      <p:sp>
        <p:nvSpPr>
          <p:cNvPr id="4" name="Shape 2"/>
          <p:cNvSpPr/>
          <p:nvPr/>
        </p:nvSpPr>
        <p:spPr>
          <a:xfrm>
            <a:off x="449428" y="2606040"/>
            <a:ext cx="1828800" cy="2606040"/>
          </a:xfrm>
          <a:prstGeom prst="rect">
            <a:avLst/>
          </a:prstGeom>
          <a:solidFill>
            <a:srgbClr val="FFFFFF"/>
          </a:solidFill>
          <a:ln w="12700">
            <a:solidFill>
              <a:srgbClr val="E0E0E0"/>
            </a:solidFill>
            <a:prstDash val="solid"/>
          </a:ln>
        </p:spPr>
        <p:txBody>
          <a:bodyPr/>
          <a:lstStyle/>
          <a:p>
            <a:endParaRPr lang="en-US" dirty="0"/>
          </a:p>
        </p:txBody>
      </p:sp>
      <p:sp>
        <p:nvSpPr>
          <p:cNvPr id="5" name="Shape 3"/>
          <p:cNvSpPr/>
          <p:nvPr/>
        </p:nvSpPr>
        <p:spPr>
          <a:xfrm>
            <a:off x="449428" y="2606040"/>
            <a:ext cx="1828800" cy="502920"/>
          </a:xfrm>
          <a:prstGeom prst="rect">
            <a:avLst/>
          </a:prstGeom>
          <a:solidFill>
            <a:srgbClr val="C00000"/>
          </a:solidFill>
          <a:ln/>
        </p:spPr>
        <p:txBody>
          <a:bodyPr/>
          <a:lstStyle/>
          <a:p>
            <a:endParaRPr lang="en-US" dirty="0"/>
          </a:p>
        </p:txBody>
      </p:sp>
      <p:sp>
        <p:nvSpPr>
          <p:cNvPr id="6" name="Text 4"/>
          <p:cNvSpPr/>
          <p:nvPr/>
        </p:nvSpPr>
        <p:spPr>
          <a:xfrm>
            <a:off x="449428" y="2606040"/>
            <a:ext cx="1828800" cy="502920"/>
          </a:xfrm>
          <a:prstGeom prst="rect">
            <a:avLst/>
          </a:prstGeom>
          <a:noFill/>
          <a:ln/>
        </p:spPr>
        <p:txBody>
          <a:bodyPr wrap="square" rtlCol="0" anchor="ctr"/>
          <a:lstStyle/>
          <a:p>
            <a:pPr marL="0" indent="0" algn="ctr">
              <a:buNone/>
            </a:pPr>
            <a:r>
              <a:rPr lang="en-US" sz="1400" b="1" dirty="0">
                <a:solidFill>
                  <a:srgbClr val="FFFFFF"/>
                </a:solidFill>
                <a:latin typeface="Arial" pitchFamily="34" charset="0"/>
                <a:ea typeface="Arial" pitchFamily="34" charset="-122"/>
                <a:cs typeface="Arial" pitchFamily="34" charset="-120"/>
              </a:rPr>
              <a:t>Step 1</a:t>
            </a:r>
            <a:endParaRPr lang="en-US" sz="1400" dirty="0"/>
          </a:p>
        </p:txBody>
      </p:sp>
      <p:sp>
        <p:nvSpPr>
          <p:cNvPr id="7" name="Text 5"/>
          <p:cNvSpPr/>
          <p:nvPr/>
        </p:nvSpPr>
        <p:spPr>
          <a:xfrm>
            <a:off x="586588" y="3291840"/>
            <a:ext cx="1554480" cy="822960"/>
          </a:xfrm>
          <a:prstGeom prst="rect">
            <a:avLst/>
          </a:prstGeom>
          <a:noFill/>
          <a:ln/>
        </p:spPr>
        <p:txBody>
          <a:bodyPr wrap="square" rtlCol="0" anchor="t"/>
          <a:lstStyle/>
          <a:p>
            <a:pPr marL="0" indent="0" algn="ctr">
              <a:buNone/>
            </a:pPr>
            <a:r>
              <a:rPr lang="en-US" sz="1500" b="1" dirty="0">
                <a:solidFill>
                  <a:srgbClr val="1A1A1A"/>
                </a:solidFill>
                <a:latin typeface="Arial" pitchFamily="34" charset="0"/>
                <a:ea typeface="Arial" pitchFamily="34" charset="-122"/>
                <a:cs typeface="Arial" pitchFamily="34" charset="-120"/>
              </a:rPr>
              <a:t>Define the question</a:t>
            </a:r>
            <a:endParaRPr lang="en-US" sz="1500" dirty="0"/>
          </a:p>
        </p:txBody>
      </p:sp>
      <p:sp>
        <p:nvSpPr>
          <p:cNvPr id="8" name="Text 6"/>
          <p:cNvSpPr/>
          <p:nvPr/>
        </p:nvSpPr>
        <p:spPr>
          <a:xfrm>
            <a:off x="586588" y="4160520"/>
            <a:ext cx="1554480" cy="685800"/>
          </a:xfrm>
          <a:prstGeom prst="rect">
            <a:avLst/>
          </a:prstGeom>
          <a:noFill/>
          <a:ln/>
        </p:spPr>
        <p:txBody>
          <a:bodyPr wrap="square" rtlCol="0" anchor="t"/>
          <a:lstStyle/>
          <a:p>
            <a:pPr marL="0" indent="0" algn="ctr">
              <a:buNone/>
            </a:pPr>
            <a:r>
              <a:rPr lang="en-US" sz="1200" dirty="0">
                <a:solidFill>
                  <a:srgbClr val="6B6B6B"/>
                </a:solidFill>
                <a:latin typeface="Calibri" pitchFamily="34" charset="0"/>
                <a:ea typeface="Calibri" pitchFamily="34" charset="-122"/>
                <a:cs typeface="Calibri" pitchFamily="34" charset="-120"/>
              </a:rPr>
              <a:t>Clinically meaningful to every co-author.</a:t>
            </a:r>
            <a:endParaRPr lang="en-US" sz="1200" dirty="0"/>
          </a:p>
        </p:txBody>
      </p:sp>
      <p:sp>
        <p:nvSpPr>
          <p:cNvPr id="9" name="Shape 7"/>
          <p:cNvSpPr/>
          <p:nvPr/>
        </p:nvSpPr>
        <p:spPr>
          <a:xfrm>
            <a:off x="2342236" y="2606040"/>
            <a:ext cx="1828800" cy="2606040"/>
          </a:xfrm>
          <a:prstGeom prst="rect">
            <a:avLst/>
          </a:prstGeom>
          <a:solidFill>
            <a:srgbClr val="FFFFFF"/>
          </a:solidFill>
          <a:ln w="12700">
            <a:solidFill>
              <a:srgbClr val="E0E0E0"/>
            </a:solidFill>
            <a:prstDash val="solid"/>
          </a:ln>
        </p:spPr>
        <p:txBody>
          <a:bodyPr/>
          <a:lstStyle/>
          <a:p>
            <a:endParaRPr lang="en-US" dirty="0"/>
          </a:p>
        </p:txBody>
      </p:sp>
      <p:sp>
        <p:nvSpPr>
          <p:cNvPr id="10" name="Shape 8"/>
          <p:cNvSpPr/>
          <p:nvPr/>
        </p:nvSpPr>
        <p:spPr>
          <a:xfrm>
            <a:off x="2342236" y="2606040"/>
            <a:ext cx="1828800" cy="502920"/>
          </a:xfrm>
          <a:prstGeom prst="rect">
            <a:avLst/>
          </a:prstGeom>
          <a:solidFill>
            <a:srgbClr val="C00000"/>
          </a:solidFill>
          <a:ln/>
        </p:spPr>
        <p:txBody>
          <a:bodyPr/>
          <a:lstStyle/>
          <a:p>
            <a:endParaRPr lang="en-US" dirty="0"/>
          </a:p>
        </p:txBody>
      </p:sp>
      <p:sp>
        <p:nvSpPr>
          <p:cNvPr id="11" name="Text 9"/>
          <p:cNvSpPr/>
          <p:nvPr/>
        </p:nvSpPr>
        <p:spPr>
          <a:xfrm>
            <a:off x="2342236" y="2606040"/>
            <a:ext cx="1828800" cy="502920"/>
          </a:xfrm>
          <a:prstGeom prst="rect">
            <a:avLst/>
          </a:prstGeom>
          <a:noFill/>
          <a:ln/>
        </p:spPr>
        <p:txBody>
          <a:bodyPr wrap="square" rtlCol="0" anchor="ctr"/>
          <a:lstStyle/>
          <a:p>
            <a:pPr marL="0" indent="0" algn="ctr">
              <a:buNone/>
            </a:pPr>
            <a:r>
              <a:rPr lang="en-US" sz="1400" b="1" dirty="0">
                <a:solidFill>
                  <a:srgbClr val="FFFFFF"/>
                </a:solidFill>
                <a:latin typeface="Arial" pitchFamily="34" charset="0"/>
                <a:ea typeface="Arial" pitchFamily="34" charset="-122"/>
                <a:cs typeface="Arial" pitchFamily="34" charset="-120"/>
              </a:rPr>
              <a:t>Step 2</a:t>
            </a:r>
            <a:endParaRPr lang="en-US" sz="1400" dirty="0"/>
          </a:p>
        </p:txBody>
      </p:sp>
      <p:sp>
        <p:nvSpPr>
          <p:cNvPr id="12" name="Text 10"/>
          <p:cNvSpPr/>
          <p:nvPr/>
        </p:nvSpPr>
        <p:spPr>
          <a:xfrm>
            <a:off x="2479396" y="3291840"/>
            <a:ext cx="1554480" cy="822960"/>
          </a:xfrm>
          <a:prstGeom prst="rect">
            <a:avLst/>
          </a:prstGeom>
          <a:noFill/>
          <a:ln/>
        </p:spPr>
        <p:txBody>
          <a:bodyPr wrap="square" rtlCol="0" anchor="t"/>
          <a:lstStyle/>
          <a:p>
            <a:pPr marL="0" indent="0" algn="ctr">
              <a:buNone/>
            </a:pPr>
            <a:r>
              <a:rPr lang="en-US" sz="1500" b="1" dirty="0">
                <a:solidFill>
                  <a:srgbClr val="1A1A1A"/>
                </a:solidFill>
                <a:latin typeface="Arial" pitchFamily="34" charset="0"/>
                <a:ea typeface="Arial" pitchFamily="34" charset="-122"/>
                <a:cs typeface="Arial" pitchFamily="34" charset="-120"/>
              </a:rPr>
              <a:t>Choose the audience</a:t>
            </a:r>
            <a:endParaRPr lang="en-US" sz="1500" dirty="0"/>
          </a:p>
        </p:txBody>
      </p:sp>
      <p:sp>
        <p:nvSpPr>
          <p:cNvPr id="13" name="Text 11"/>
          <p:cNvSpPr/>
          <p:nvPr/>
        </p:nvSpPr>
        <p:spPr>
          <a:xfrm>
            <a:off x="2479396" y="4160520"/>
            <a:ext cx="1554480" cy="1097280"/>
          </a:xfrm>
          <a:prstGeom prst="rect">
            <a:avLst/>
          </a:prstGeom>
          <a:noFill/>
          <a:ln/>
        </p:spPr>
        <p:txBody>
          <a:bodyPr wrap="square" rtlCol="0" anchor="t"/>
          <a:lstStyle/>
          <a:p>
            <a:pPr marL="0" indent="0" algn="ctr">
              <a:buNone/>
            </a:pPr>
            <a:r>
              <a:rPr lang="en-US" sz="1200" dirty="0">
                <a:solidFill>
                  <a:srgbClr val="6B6B6B"/>
                </a:solidFill>
                <a:latin typeface="Calibri" pitchFamily="34" charset="0"/>
                <a:ea typeface="Calibri" pitchFamily="34" charset="-122"/>
                <a:cs typeface="Calibri" pitchFamily="34" charset="-120"/>
              </a:rPr>
              <a:t>Journal and reader profile drive scope.</a:t>
            </a:r>
            <a:endParaRPr lang="en-US" sz="1200" dirty="0"/>
          </a:p>
        </p:txBody>
      </p:sp>
      <p:sp>
        <p:nvSpPr>
          <p:cNvPr id="14" name="Shape 12"/>
          <p:cNvSpPr/>
          <p:nvPr/>
        </p:nvSpPr>
        <p:spPr>
          <a:xfrm>
            <a:off x="4235044" y="2606040"/>
            <a:ext cx="1828800" cy="2606040"/>
          </a:xfrm>
          <a:prstGeom prst="rect">
            <a:avLst/>
          </a:prstGeom>
          <a:solidFill>
            <a:srgbClr val="FFFFFF"/>
          </a:solidFill>
          <a:ln w="12700">
            <a:solidFill>
              <a:srgbClr val="E0E0E0"/>
            </a:solidFill>
            <a:prstDash val="solid"/>
          </a:ln>
        </p:spPr>
        <p:txBody>
          <a:bodyPr/>
          <a:lstStyle/>
          <a:p>
            <a:endParaRPr lang="en-US" dirty="0"/>
          </a:p>
        </p:txBody>
      </p:sp>
      <p:sp>
        <p:nvSpPr>
          <p:cNvPr id="15" name="Shape 13"/>
          <p:cNvSpPr/>
          <p:nvPr/>
        </p:nvSpPr>
        <p:spPr>
          <a:xfrm>
            <a:off x="4235044" y="2606040"/>
            <a:ext cx="1828800" cy="502920"/>
          </a:xfrm>
          <a:prstGeom prst="rect">
            <a:avLst/>
          </a:prstGeom>
          <a:solidFill>
            <a:srgbClr val="C00000"/>
          </a:solidFill>
          <a:ln/>
        </p:spPr>
        <p:txBody>
          <a:bodyPr/>
          <a:lstStyle/>
          <a:p>
            <a:endParaRPr lang="en-US" dirty="0"/>
          </a:p>
        </p:txBody>
      </p:sp>
      <p:sp>
        <p:nvSpPr>
          <p:cNvPr id="16" name="Text 14"/>
          <p:cNvSpPr/>
          <p:nvPr/>
        </p:nvSpPr>
        <p:spPr>
          <a:xfrm>
            <a:off x="4235044" y="2606040"/>
            <a:ext cx="1828800" cy="502920"/>
          </a:xfrm>
          <a:prstGeom prst="rect">
            <a:avLst/>
          </a:prstGeom>
          <a:noFill/>
          <a:ln/>
        </p:spPr>
        <p:txBody>
          <a:bodyPr wrap="square" rtlCol="0" anchor="ctr"/>
          <a:lstStyle/>
          <a:p>
            <a:pPr marL="0" indent="0" algn="ctr">
              <a:buNone/>
            </a:pPr>
            <a:r>
              <a:rPr lang="en-US" sz="1400" b="1" dirty="0">
                <a:solidFill>
                  <a:srgbClr val="FFFFFF"/>
                </a:solidFill>
                <a:latin typeface="Arial" pitchFamily="34" charset="0"/>
                <a:ea typeface="Arial" pitchFamily="34" charset="-122"/>
                <a:cs typeface="Arial" pitchFamily="34" charset="-120"/>
              </a:rPr>
              <a:t>Step 3</a:t>
            </a:r>
            <a:endParaRPr lang="en-US" sz="1400" dirty="0"/>
          </a:p>
        </p:txBody>
      </p:sp>
      <p:sp>
        <p:nvSpPr>
          <p:cNvPr id="17" name="Text 15"/>
          <p:cNvSpPr/>
          <p:nvPr/>
        </p:nvSpPr>
        <p:spPr>
          <a:xfrm>
            <a:off x="4372204" y="3291840"/>
            <a:ext cx="1554480" cy="822960"/>
          </a:xfrm>
          <a:prstGeom prst="rect">
            <a:avLst/>
          </a:prstGeom>
          <a:noFill/>
          <a:ln/>
        </p:spPr>
        <p:txBody>
          <a:bodyPr wrap="square" rtlCol="0" anchor="t"/>
          <a:lstStyle/>
          <a:p>
            <a:pPr marL="0" indent="0" algn="ctr">
              <a:buNone/>
            </a:pPr>
            <a:r>
              <a:rPr lang="en-US" sz="1500" b="1" dirty="0">
                <a:solidFill>
                  <a:srgbClr val="1A1A1A"/>
                </a:solidFill>
                <a:latin typeface="Arial" pitchFamily="34" charset="0"/>
                <a:ea typeface="Arial" pitchFamily="34" charset="-122"/>
                <a:cs typeface="Arial" pitchFamily="34" charset="-120"/>
              </a:rPr>
              <a:t>Assign roles</a:t>
            </a:r>
            <a:endParaRPr lang="en-US" sz="1500" dirty="0"/>
          </a:p>
        </p:txBody>
      </p:sp>
      <p:sp>
        <p:nvSpPr>
          <p:cNvPr id="18" name="Text 16"/>
          <p:cNvSpPr/>
          <p:nvPr/>
        </p:nvSpPr>
        <p:spPr>
          <a:xfrm>
            <a:off x="4372204" y="4160520"/>
            <a:ext cx="1554480" cy="1097280"/>
          </a:xfrm>
          <a:prstGeom prst="rect">
            <a:avLst/>
          </a:prstGeom>
          <a:noFill/>
          <a:ln/>
        </p:spPr>
        <p:txBody>
          <a:bodyPr wrap="square" rtlCol="0" anchor="t"/>
          <a:lstStyle/>
          <a:p>
            <a:pPr marL="0" indent="0" algn="ctr">
              <a:buNone/>
            </a:pPr>
            <a:r>
              <a:rPr lang="en-US" sz="1200" dirty="0">
                <a:solidFill>
                  <a:srgbClr val="6B6B6B"/>
                </a:solidFill>
                <a:latin typeface="Calibri" pitchFamily="34" charset="0"/>
                <a:ea typeface="Calibri" pitchFamily="34" charset="-122"/>
                <a:cs typeface="Calibri" pitchFamily="34" charset="-120"/>
              </a:rPr>
              <a:t>Lead writer + section owners, written down.</a:t>
            </a:r>
            <a:endParaRPr lang="en-US" sz="1200" dirty="0"/>
          </a:p>
        </p:txBody>
      </p:sp>
      <p:sp>
        <p:nvSpPr>
          <p:cNvPr id="19" name="Shape 17"/>
          <p:cNvSpPr/>
          <p:nvPr/>
        </p:nvSpPr>
        <p:spPr>
          <a:xfrm>
            <a:off x="6127852" y="2606040"/>
            <a:ext cx="1828800" cy="2606040"/>
          </a:xfrm>
          <a:prstGeom prst="rect">
            <a:avLst/>
          </a:prstGeom>
          <a:solidFill>
            <a:srgbClr val="FFFFFF"/>
          </a:solidFill>
          <a:ln w="12700">
            <a:solidFill>
              <a:srgbClr val="E0E0E0"/>
            </a:solidFill>
            <a:prstDash val="solid"/>
          </a:ln>
        </p:spPr>
        <p:txBody>
          <a:bodyPr/>
          <a:lstStyle/>
          <a:p>
            <a:endParaRPr lang="en-US" dirty="0"/>
          </a:p>
        </p:txBody>
      </p:sp>
      <p:sp>
        <p:nvSpPr>
          <p:cNvPr id="20" name="Shape 18"/>
          <p:cNvSpPr/>
          <p:nvPr/>
        </p:nvSpPr>
        <p:spPr>
          <a:xfrm>
            <a:off x="6127852" y="2606040"/>
            <a:ext cx="1828800" cy="502920"/>
          </a:xfrm>
          <a:prstGeom prst="rect">
            <a:avLst/>
          </a:prstGeom>
          <a:solidFill>
            <a:srgbClr val="C00000"/>
          </a:solidFill>
          <a:ln/>
        </p:spPr>
        <p:txBody>
          <a:bodyPr/>
          <a:lstStyle/>
          <a:p>
            <a:endParaRPr lang="en-US" dirty="0"/>
          </a:p>
        </p:txBody>
      </p:sp>
      <p:sp>
        <p:nvSpPr>
          <p:cNvPr id="21" name="Text 19"/>
          <p:cNvSpPr/>
          <p:nvPr/>
        </p:nvSpPr>
        <p:spPr>
          <a:xfrm>
            <a:off x="6127852" y="2606040"/>
            <a:ext cx="1828800" cy="502920"/>
          </a:xfrm>
          <a:prstGeom prst="rect">
            <a:avLst/>
          </a:prstGeom>
          <a:noFill/>
          <a:ln/>
        </p:spPr>
        <p:txBody>
          <a:bodyPr wrap="square" rtlCol="0" anchor="ctr"/>
          <a:lstStyle/>
          <a:p>
            <a:pPr marL="0" indent="0" algn="ctr">
              <a:buNone/>
            </a:pPr>
            <a:r>
              <a:rPr lang="en-US" sz="1400" b="1" dirty="0">
                <a:solidFill>
                  <a:srgbClr val="FFFFFF"/>
                </a:solidFill>
                <a:latin typeface="Arial" pitchFamily="34" charset="0"/>
                <a:ea typeface="Arial" pitchFamily="34" charset="-122"/>
                <a:cs typeface="Arial" pitchFamily="34" charset="-120"/>
              </a:rPr>
              <a:t>Step 4</a:t>
            </a:r>
            <a:endParaRPr lang="en-US" sz="1400" dirty="0"/>
          </a:p>
        </p:txBody>
      </p:sp>
      <p:sp>
        <p:nvSpPr>
          <p:cNvPr id="22" name="Text 20"/>
          <p:cNvSpPr/>
          <p:nvPr/>
        </p:nvSpPr>
        <p:spPr>
          <a:xfrm>
            <a:off x="6265012" y="3291840"/>
            <a:ext cx="1554480" cy="822960"/>
          </a:xfrm>
          <a:prstGeom prst="rect">
            <a:avLst/>
          </a:prstGeom>
          <a:noFill/>
          <a:ln/>
        </p:spPr>
        <p:txBody>
          <a:bodyPr wrap="square" rtlCol="0" anchor="t"/>
          <a:lstStyle/>
          <a:p>
            <a:pPr marL="0" indent="0" algn="ctr">
              <a:buNone/>
            </a:pPr>
            <a:r>
              <a:rPr lang="en-US" sz="1500" b="1" dirty="0">
                <a:solidFill>
                  <a:srgbClr val="1A1A1A"/>
                </a:solidFill>
                <a:latin typeface="Arial" pitchFamily="34" charset="0"/>
                <a:ea typeface="Arial" pitchFamily="34" charset="-122"/>
                <a:cs typeface="Arial" pitchFamily="34" charset="-120"/>
              </a:rPr>
              <a:t>Draft</a:t>
            </a:r>
            <a:endParaRPr lang="en-US" sz="1500" dirty="0"/>
          </a:p>
        </p:txBody>
      </p:sp>
      <p:sp>
        <p:nvSpPr>
          <p:cNvPr id="23" name="Text 21"/>
          <p:cNvSpPr/>
          <p:nvPr/>
        </p:nvSpPr>
        <p:spPr>
          <a:xfrm>
            <a:off x="6265012" y="4160520"/>
            <a:ext cx="1554480" cy="1097280"/>
          </a:xfrm>
          <a:prstGeom prst="rect">
            <a:avLst/>
          </a:prstGeom>
          <a:noFill/>
          <a:ln/>
        </p:spPr>
        <p:txBody>
          <a:bodyPr wrap="square" rtlCol="0" anchor="t"/>
          <a:lstStyle/>
          <a:p>
            <a:pPr marL="0" indent="0" algn="ctr">
              <a:buNone/>
            </a:pPr>
            <a:r>
              <a:rPr lang="en-US" sz="1200" dirty="0">
                <a:solidFill>
                  <a:srgbClr val="6B6B6B"/>
                </a:solidFill>
                <a:latin typeface="Calibri" pitchFamily="34" charset="0"/>
                <a:ea typeface="Calibri" pitchFamily="34" charset="-122"/>
                <a:cs typeface="Calibri" pitchFamily="34" charset="-120"/>
              </a:rPr>
              <a:t>Single working document, agreed cadence.</a:t>
            </a:r>
            <a:endParaRPr lang="en-US" sz="1200" dirty="0"/>
          </a:p>
        </p:txBody>
      </p:sp>
      <p:sp>
        <p:nvSpPr>
          <p:cNvPr id="24" name="Shape 22"/>
          <p:cNvSpPr/>
          <p:nvPr/>
        </p:nvSpPr>
        <p:spPr>
          <a:xfrm>
            <a:off x="8020660" y="2606040"/>
            <a:ext cx="1828800" cy="2606040"/>
          </a:xfrm>
          <a:prstGeom prst="rect">
            <a:avLst/>
          </a:prstGeom>
          <a:solidFill>
            <a:srgbClr val="FFFFFF"/>
          </a:solidFill>
          <a:ln w="12700">
            <a:solidFill>
              <a:srgbClr val="E0E0E0"/>
            </a:solidFill>
            <a:prstDash val="solid"/>
          </a:ln>
        </p:spPr>
        <p:txBody>
          <a:bodyPr/>
          <a:lstStyle/>
          <a:p>
            <a:endParaRPr lang="en-US" dirty="0"/>
          </a:p>
        </p:txBody>
      </p:sp>
      <p:sp>
        <p:nvSpPr>
          <p:cNvPr id="25" name="Shape 23"/>
          <p:cNvSpPr/>
          <p:nvPr/>
        </p:nvSpPr>
        <p:spPr>
          <a:xfrm>
            <a:off x="8020660" y="2606040"/>
            <a:ext cx="1828800" cy="502920"/>
          </a:xfrm>
          <a:prstGeom prst="rect">
            <a:avLst/>
          </a:prstGeom>
          <a:solidFill>
            <a:srgbClr val="C00000"/>
          </a:solidFill>
          <a:ln/>
        </p:spPr>
        <p:txBody>
          <a:bodyPr/>
          <a:lstStyle/>
          <a:p>
            <a:endParaRPr lang="en-US" dirty="0"/>
          </a:p>
        </p:txBody>
      </p:sp>
      <p:sp>
        <p:nvSpPr>
          <p:cNvPr id="26" name="Text 24"/>
          <p:cNvSpPr/>
          <p:nvPr/>
        </p:nvSpPr>
        <p:spPr>
          <a:xfrm>
            <a:off x="8020660" y="2606040"/>
            <a:ext cx="1828800" cy="502920"/>
          </a:xfrm>
          <a:prstGeom prst="rect">
            <a:avLst/>
          </a:prstGeom>
          <a:noFill/>
          <a:ln/>
        </p:spPr>
        <p:txBody>
          <a:bodyPr wrap="square" rtlCol="0" anchor="ctr"/>
          <a:lstStyle/>
          <a:p>
            <a:pPr marL="0" indent="0" algn="ctr">
              <a:buNone/>
            </a:pPr>
            <a:r>
              <a:rPr lang="en-US" sz="1400" b="1" dirty="0">
                <a:solidFill>
                  <a:srgbClr val="FFFFFF"/>
                </a:solidFill>
                <a:latin typeface="Arial" pitchFamily="34" charset="0"/>
                <a:ea typeface="Arial" pitchFamily="34" charset="-122"/>
                <a:cs typeface="Arial" pitchFamily="34" charset="-120"/>
              </a:rPr>
              <a:t>Step 5</a:t>
            </a:r>
            <a:endParaRPr lang="en-US" sz="1400" dirty="0"/>
          </a:p>
        </p:txBody>
      </p:sp>
      <p:sp>
        <p:nvSpPr>
          <p:cNvPr id="27" name="Text 25"/>
          <p:cNvSpPr/>
          <p:nvPr/>
        </p:nvSpPr>
        <p:spPr>
          <a:xfrm>
            <a:off x="8157820" y="3291840"/>
            <a:ext cx="1554480" cy="822960"/>
          </a:xfrm>
          <a:prstGeom prst="rect">
            <a:avLst/>
          </a:prstGeom>
          <a:noFill/>
          <a:ln/>
        </p:spPr>
        <p:txBody>
          <a:bodyPr wrap="square" rtlCol="0" anchor="t"/>
          <a:lstStyle/>
          <a:p>
            <a:pPr marL="0" indent="0" algn="ctr">
              <a:buNone/>
            </a:pPr>
            <a:r>
              <a:rPr lang="en-US" sz="1500" b="1" dirty="0">
                <a:solidFill>
                  <a:srgbClr val="1A1A1A"/>
                </a:solidFill>
                <a:latin typeface="Arial" pitchFamily="34" charset="0"/>
                <a:ea typeface="Arial" pitchFamily="34" charset="-122"/>
                <a:cs typeface="Arial" pitchFamily="34" charset="-120"/>
              </a:rPr>
              <a:t>Review</a:t>
            </a:r>
            <a:endParaRPr lang="en-US" sz="1500" dirty="0"/>
          </a:p>
        </p:txBody>
      </p:sp>
      <p:sp>
        <p:nvSpPr>
          <p:cNvPr id="28" name="Text 26"/>
          <p:cNvSpPr/>
          <p:nvPr/>
        </p:nvSpPr>
        <p:spPr>
          <a:xfrm>
            <a:off x="8157820" y="4160520"/>
            <a:ext cx="1554480" cy="1097280"/>
          </a:xfrm>
          <a:prstGeom prst="rect">
            <a:avLst/>
          </a:prstGeom>
          <a:noFill/>
          <a:ln/>
        </p:spPr>
        <p:txBody>
          <a:bodyPr wrap="square" rtlCol="0" anchor="t"/>
          <a:lstStyle/>
          <a:p>
            <a:pPr marL="0" indent="0" algn="ctr">
              <a:buNone/>
            </a:pPr>
            <a:r>
              <a:rPr lang="en-US" sz="1200" dirty="0">
                <a:solidFill>
                  <a:srgbClr val="6B6B6B"/>
                </a:solidFill>
                <a:latin typeface="Calibri" pitchFamily="34" charset="0"/>
                <a:ea typeface="Calibri" pitchFamily="34" charset="-122"/>
                <a:cs typeface="Calibri" pitchFamily="34" charset="-120"/>
              </a:rPr>
              <a:t>Substantive revisions before fine edits.</a:t>
            </a:r>
            <a:endParaRPr lang="en-US" sz="1200" dirty="0"/>
          </a:p>
        </p:txBody>
      </p:sp>
      <p:sp>
        <p:nvSpPr>
          <p:cNvPr id="29" name="Shape 27"/>
          <p:cNvSpPr/>
          <p:nvPr/>
        </p:nvSpPr>
        <p:spPr>
          <a:xfrm>
            <a:off x="9913468" y="2606040"/>
            <a:ext cx="1828800" cy="2606040"/>
          </a:xfrm>
          <a:prstGeom prst="rect">
            <a:avLst/>
          </a:prstGeom>
          <a:solidFill>
            <a:srgbClr val="FFFFFF"/>
          </a:solidFill>
          <a:ln w="12700">
            <a:solidFill>
              <a:srgbClr val="E0E0E0"/>
            </a:solidFill>
            <a:prstDash val="solid"/>
          </a:ln>
        </p:spPr>
        <p:txBody>
          <a:bodyPr/>
          <a:lstStyle/>
          <a:p>
            <a:endParaRPr lang="en-US" dirty="0"/>
          </a:p>
        </p:txBody>
      </p:sp>
      <p:sp>
        <p:nvSpPr>
          <p:cNvPr id="30" name="Shape 28"/>
          <p:cNvSpPr/>
          <p:nvPr/>
        </p:nvSpPr>
        <p:spPr>
          <a:xfrm>
            <a:off x="9913468" y="2606040"/>
            <a:ext cx="1828800" cy="502920"/>
          </a:xfrm>
          <a:prstGeom prst="rect">
            <a:avLst/>
          </a:prstGeom>
          <a:solidFill>
            <a:srgbClr val="C00000"/>
          </a:solidFill>
          <a:ln/>
        </p:spPr>
        <p:txBody>
          <a:bodyPr/>
          <a:lstStyle/>
          <a:p>
            <a:endParaRPr lang="en-US" dirty="0"/>
          </a:p>
        </p:txBody>
      </p:sp>
      <p:sp>
        <p:nvSpPr>
          <p:cNvPr id="31" name="Text 29"/>
          <p:cNvSpPr/>
          <p:nvPr/>
        </p:nvSpPr>
        <p:spPr>
          <a:xfrm>
            <a:off x="9913468" y="2606040"/>
            <a:ext cx="1828800" cy="502920"/>
          </a:xfrm>
          <a:prstGeom prst="rect">
            <a:avLst/>
          </a:prstGeom>
          <a:noFill/>
          <a:ln/>
        </p:spPr>
        <p:txBody>
          <a:bodyPr wrap="square" rtlCol="0" anchor="ctr"/>
          <a:lstStyle/>
          <a:p>
            <a:pPr marL="0" indent="0" algn="ctr">
              <a:buNone/>
            </a:pPr>
            <a:r>
              <a:rPr lang="en-US" sz="1400" b="1" dirty="0">
                <a:solidFill>
                  <a:srgbClr val="FFFFFF"/>
                </a:solidFill>
                <a:latin typeface="Arial" pitchFamily="34" charset="0"/>
                <a:ea typeface="Arial" pitchFamily="34" charset="-122"/>
                <a:cs typeface="Arial" pitchFamily="34" charset="-120"/>
              </a:rPr>
              <a:t>Step 6</a:t>
            </a:r>
            <a:endParaRPr lang="en-US" sz="1400" dirty="0"/>
          </a:p>
        </p:txBody>
      </p:sp>
      <p:sp>
        <p:nvSpPr>
          <p:cNvPr id="32" name="Text 30"/>
          <p:cNvSpPr/>
          <p:nvPr/>
        </p:nvSpPr>
        <p:spPr>
          <a:xfrm>
            <a:off x="10050628" y="3291840"/>
            <a:ext cx="1554480" cy="822960"/>
          </a:xfrm>
          <a:prstGeom prst="rect">
            <a:avLst/>
          </a:prstGeom>
          <a:noFill/>
          <a:ln/>
        </p:spPr>
        <p:txBody>
          <a:bodyPr wrap="square" rtlCol="0" anchor="t"/>
          <a:lstStyle/>
          <a:p>
            <a:pPr marL="0" indent="0" algn="ctr">
              <a:buNone/>
            </a:pPr>
            <a:r>
              <a:rPr lang="en-US" sz="1500" b="1" dirty="0">
                <a:solidFill>
                  <a:srgbClr val="1A1A1A"/>
                </a:solidFill>
                <a:latin typeface="Arial" pitchFamily="34" charset="0"/>
                <a:ea typeface="Arial" pitchFamily="34" charset="-122"/>
                <a:cs typeface="Arial" pitchFamily="34" charset="-120"/>
              </a:rPr>
              <a:t>Submit</a:t>
            </a:r>
            <a:endParaRPr lang="en-US" sz="1500" dirty="0"/>
          </a:p>
        </p:txBody>
      </p:sp>
      <p:sp>
        <p:nvSpPr>
          <p:cNvPr id="33" name="Text 31"/>
          <p:cNvSpPr/>
          <p:nvPr/>
        </p:nvSpPr>
        <p:spPr>
          <a:xfrm>
            <a:off x="10050628" y="4160520"/>
            <a:ext cx="1554480" cy="1097280"/>
          </a:xfrm>
          <a:prstGeom prst="rect">
            <a:avLst/>
          </a:prstGeom>
          <a:noFill/>
          <a:ln/>
        </p:spPr>
        <p:txBody>
          <a:bodyPr wrap="square" rtlCol="0" anchor="t"/>
          <a:lstStyle/>
          <a:p>
            <a:pPr marL="0" indent="0" algn="ctr">
              <a:buNone/>
            </a:pPr>
            <a:r>
              <a:rPr lang="en-US" sz="1200" dirty="0">
                <a:solidFill>
                  <a:srgbClr val="6B6B6B"/>
                </a:solidFill>
                <a:latin typeface="Calibri" pitchFamily="34" charset="0"/>
                <a:ea typeface="Calibri" pitchFamily="34" charset="-122"/>
                <a:cs typeface="Calibri" pitchFamily="34" charset="-120"/>
              </a:rPr>
              <a:t>Cover letter and responses authored together.</a:t>
            </a:r>
            <a:endParaRPr lang="en-US" sz="1200" dirty="0"/>
          </a:p>
        </p:txBody>
      </p:sp>
      <p:sp>
        <p:nvSpPr>
          <p:cNvPr id="34" name="Shape 32"/>
          <p:cNvSpPr/>
          <p:nvPr/>
        </p:nvSpPr>
        <p:spPr>
          <a:xfrm>
            <a:off x="548640" y="5532120"/>
            <a:ext cx="11109960" cy="640080"/>
          </a:xfrm>
          <a:prstGeom prst="rect">
            <a:avLst/>
          </a:prstGeom>
          <a:solidFill>
            <a:srgbClr val="F5E6E6"/>
          </a:solidFill>
          <a:ln w="12700">
            <a:solidFill>
              <a:srgbClr val="C00000"/>
            </a:solidFill>
            <a:prstDash val="solid"/>
          </a:ln>
        </p:spPr>
        <p:txBody>
          <a:bodyPr/>
          <a:lstStyle/>
          <a:p>
            <a:endParaRPr lang="en-US" dirty="0"/>
          </a:p>
        </p:txBody>
      </p:sp>
      <p:sp>
        <p:nvSpPr>
          <p:cNvPr id="35" name="Text 33"/>
          <p:cNvSpPr/>
          <p:nvPr/>
        </p:nvSpPr>
        <p:spPr>
          <a:xfrm>
            <a:off x="640080" y="5532120"/>
            <a:ext cx="10927080" cy="640080"/>
          </a:xfrm>
          <a:prstGeom prst="rect">
            <a:avLst/>
          </a:prstGeom>
          <a:noFill/>
          <a:ln/>
        </p:spPr>
        <p:txBody>
          <a:bodyPr wrap="square" rtlCol="0" anchor="ctr"/>
          <a:lstStyle/>
          <a:p>
            <a:pPr marL="0" indent="0" algn="ctr">
              <a:buNone/>
            </a:pPr>
            <a:r>
              <a:rPr lang="en-US" sz="1400" b="1" i="1" dirty="0">
                <a:solidFill>
                  <a:srgbClr val="C00000"/>
                </a:solidFill>
                <a:latin typeface="Calibri" pitchFamily="34" charset="0"/>
                <a:ea typeface="Calibri" pitchFamily="34" charset="-122"/>
                <a:cs typeface="Calibri" pitchFamily="34" charset="-120"/>
              </a:rPr>
              <a:t>Decide the lead writer and section owners before the first draft — not after the first disagreement.</a:t>
            </a:r>
            <a:endParaRPr lang="en-US" sz="1400" dirty="0"/>
          </a:p>
        </p:txBody>
      </p:sp>
      <p:sp>
        <p:nvSpPr>
          <p:cNvPr id="36" name="Text 34"/>
          <p:cNvSpPr/>
          <p:nvPr/>
        </p:nvSpPr>
        <p:spPr>
          <a:xfrm>
            <a:off x="11155680" y="6537960"/>
            <a:ext cx="914400" cy="274320"/>
          </a:xfrm>
          <a:prstGeom prst="rect">
            <a:avLst/>
          </a:prstGeom>
          <a:noFill/>
          <a:ln/>
        </p:spPr>
        <p:txBody>
          <a:bodyPr wrap="square" rtlCol="0" anchor="ctr"/>
          <a:lstStyle/>
          <a:p>
            <a:pPr marL="0" indent="0" algn="r">
              <a:buNone/>
            </a:pPr>
            <a:r>
              <a:rPr lang="en-US" sz="1000" dirty="0">
                <a:solidFill>
                  <a:srgbClr val="6B6B6B"/>
                </a:solidFill>
                <a:latin typeface="Calibri" pitchFamily="34" charset="0"/>
                <a:ea typeface="Calibri" pitchFamily="34" charset="-122"/>
                <a:cs typeface="Calibri" pitchFamily="34" charset="-120"/>
              </a:rPr>
              <a:t>8 / 18</a:t>
            </a:r>
            <a:endParaRPr lang="en-US" sz="1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548640" y="1234440"/>
            <a:ext cx="10972800" cy="274320"/>
          </a:xfrm>
          <a:prstGeom prst="rect">
            <a:avLst/>
          </a:prstGeom>
          <a:noFill/>
          <a:ln/>
        </p:spPr>
        <p:txBody>
          <a:bodyPr wrap="square" rtlCol="0" anchor="ctr"/>
          <a:lstStyle/>
          <a:p>
            <a:pPr marL="0" indent="0">
              <a:buNone/>
            </a:pPr>
            <a:r>
              <a:rPr lang="en-US" sz="1100" b="1" kern="0" spc="200" dirty="0">
                <a:solidFill>
                  <a:srgbClr val="C00000"/>
                </a:solidFill>
                <a:latin typeface="Calibri" pitchFamily="34" charset="0"/>
                <a:ea typeface="Calibri" pitchFamily="34" charset="-122"/>
                <a:cs typeface="Calibri" pitchFamily="34" charset="-120"/>
              </a:rPr>
              <a:t>APPLYING ICMJE ON INTERPROFESSIONAL TEAMS</a:t>
            </a:r>
            <a:endParaRPr lang="en-US" sz="1100" dirty="0"/>
          </a:p>
        </p:txBody>
      </p:sp>
      <p:sp>
        <p:nvSpPr>
          <p:cNvPr id="3" name="Text 1"/>
          <p:cNvSpPr/>
          <p:nvPr/>
        </p:nvSpPr>
        <p:spPr>
          <a:xfrm>
            <a:off x="548640" y="1508760"/>
            <a:ext cx="10972800" cy="685800"/>
          </a:xfrm>
          <a:prstGeom prst="rect">
            <a:avLst/>
          </a:prstGeom>
          <a:noFill/>
          <a:ln/>
        </p:spPr>
        <p:txBody>
          <a:bodyPr wrap="square" rtlCol="0" anchor="ctr"/>
          <a:lstStyle/>
          <a:p>
            <a:pPr marL="0" indent="0">
              <a:buNone/>
            </a:pPr>
            <a:r>
              <a:rPr lang="en-US" sz="3200" b="1" dirty="0">
                <a:solidFill>
                  <a:srgbClr val="1A1A1A"/>
                </a:solidFill>
                <a:latin typeface="Calibri" pitchFamily="34" charset="0"/>
                <a:ea typeface="Calibri" pitchFamily="34" charset="-122"/>
                <a:cs typeface="Calibri" pitchFamily="34" charset="-120"/>
              </a:rPr>
              <a:t>Authorship in Practice</a:t>
            </a:r>
            <a:endParaRPr lang="en-US" sz="3200" dirty="0"/>
          </a:p>
        </p:txBody>
      </p:sp>
      <p:sp>
        <p:nvSpPr>
          <p:cNvPr id="4" name="Shape 2"/>
          <p:cNvSpPr/>
          <p:nvPr/>
        </p:nvSpPr>
        <p:spPr>
          <a:xfrm>
            <a:off x="548640" y="2514600"/>
            <a:ext cx="5285232" cy="3383280"/>
          </a:xfrm>
          <a:prstGeom prst="rect">
            <a:avLst/>
          </a:prstGeom>
          <a:solidFill>
            <a:srgbClr val="FFFFFF"/>
          </a:solidFill>
          <a:ln w="12700">
            <a:solidFill>
              <a:srgbClr val="E0E0E0"/>
            </a:solidFill>
            <a:prstDash val="solid"/>
          </a:ln>
        </p:spPr>
        <p:txBody>
          <a:bodyPr/>
          <a:lstStyle/>
          <a:p>
            <a:endParaRPr lang="en-US" dirty="0"/>
          </a:p>
        </p:txBody>
      </p:sp>
      <p:sp>
        <p:nvSpPr>
          <p:cNvPr id="5" name="Shape 3"/>
          <p:cNvSpPr/>
          <p:nvPr/>
        </p:nvSpPr>
        <p:spPr>
          <a:xfrm>
            <a:off x="548640" y="2514600"/>
            <a:ext cx="5285232" cy="502920"/>
          </a:xfrm>
          <a:prstGeom prst="rect">
            <a:avLst/>
          </a:prstGeom>
          <a:solidFill>
            <a:srgbClr val="C00000"/>
          </a:solidFill>
          <a:ln/>
        </p:spPr>
        <p:txBody>
          <a:bodyPr/>
          <a:lstStyle/>
          <a:p>
            <a:endParaRPr lang="en-US" dirty="0"/>
          </a:p>
        </p:txBody>
      </p:sp>
      <p:sp>
        <p:nvSpPr>
          <p:cNvPr id="6" name="Text 4"/>
          <p:cNvSpPr/>
          <p:nvPr/>
        </p:nvSpPr>
        <p:spPr>
          <a:xfrm>
            <a:off x="777240" y="2560320"/>
            <a:ext cx="4828032" cy="411480"/>
          </a:xfrm>
          <a:prstGeom prst="rect">
            <a:avLst/>
          </a:prstGeom>
          <a:noFill/>
          <a:ln/>
        </p:spPr>
        <p:txBody>
          <a:bodyPr wrap="square" rtlCol="0" anchor="ctr"/>
          <a:lstStyle/>
          <a:p>
            <a:pPr marL="0" indent="0">
              <a:buNone/>
            </a:pPr>
            <a:r>
              <a:rPr lang="en-US" sz="1200" b="1" kern="0" spc="200" dirty="0">
                <a:solidFill>
                  <a:srgbClr val="FFFFFF"/>
                </a:solidFill>
                <a:latin typeface="Calibri" pitchFamily="34" charset="0"/>
                <a:ea typeface="Calibri" pitchFamily="34" charset="-122"/>
                <a:cs typeface="Calibri" pitchFamily="34" charset="-120"/>
              </a:rPr>
              <a:t>CONVERSATIONS TO HAVE EARLY</a:t>
            </a:r>
            <a:endParaRPr lang="en-US" sz="1200" dirty="0"/>
          </a:p>
        </p:txBody>
      </p:sp>
      <p:sp>
        <p:nvSpPr>
          <p:cNvPr id="7" name="Text 5"/>
          <p:cNvSpPr/>
          <p:nvPr/>
        </p:nvSpPr>
        <p:spPr>
          <a:xfrm>
            <a:off x="822960" y="3177540"/>
            <a:ext cx="4736592" cy="640080"/>
          </a:xfrm>
          <a:prstGeom prst="rect">
            <a:avLst/>
          </a:prstGeom>
          <a:noFill/>
          <a:ln/>
        </p:spPr>
        <p:txBody>
          <a:bodyPr wrap="square" rtlCol="0" anchor="t"/>
          <a:lstStyle/>
          <a:p>
            <a:r>
              <a:rPr lang="en-US" sz="1600" dirty="0">
                <a:solidFill>
                  <a:srgbClr val="1A1A1A"/>
                </a:solidFill>
                <a:latin typeface="Calibri" pitchFamily="34" charset="0"/>
                <a:ea typeface="Calibri" pitchFamily="34" charset="-122"/>
                <a:cs typeface="Calibri" pitchFamily="34" charset="-120"/>
              </a:rPr>
              <a:t>Who meets all four ICMJE criteria — and who is acknowledged?</a:t>
            </a:r>
            <a:endParaRPr lang="en-US" sz="1600" dirty="0"/>
          </a:p>
        </p:txBody>
      </p:sp>
      <p:sp>
        <p:nvSpPr>
          <p:cNvPr id="8" name="Text 6"/>
          <p:cNvSpPr/>
          <p:nvPr/>
        </p:nvSpPr>
        <p:spPr>
          <a:xfrm>
            <a:off x="822960" y="3931920"/>
            <a:ext cx="4736592" cy="640080"/>
          </a:xfrm>
          <a:prstGeom prst="rect">
            <a:avLst/>
          </a:prstGeom>
          <a:noFill/>
          <a:ln/>
        </p:spPr>
        <p:txBody>
          <a:bodyPr wrap="square" rtlCol="0" anchor="t"/>
          <a:lstStyle/>
          <a:p>
            <a:r>
              <a:rPr lang="en-US" sz="1600" dirty="0">
                <a:solidFill>
                  <a:srgbClr val="1A1A1A"/>
                </a:solidFill>
                <a:latin typeface="Calibri" pitchFamily="34" charset="0"/>
                <a:ea typeface="Calibri" pitchFamily="34" charset="-122"/>
                <a:cs typeface="Calibri" pitchFamily="34" charset="-120"/>
              </a:rPr>
              <a:t>Who is the lead writer? Who owns each section?</a:t>
            </a:r>
            <a:endParaRPr lang="en-US" sz="1600" dirty="0"/>
          </a:p>
        </p:txBody>
      </p:sp>
      <p:sp>
        <p:nvSpPr>
          <p:cNvPr id="9" name="Text 7"/>
          <p:cNvSpPr/>
          <p:nvPr/>
        </p:nvSpPr>
        <p:spPr>
          <a:xfrm>
            <a:off x="822960" y="4434840"/>
            <a:ext cx="4736592" cy="640080"/>
          </a:xfrm>
          <a:prstGeom prst="rect">
            <a:avLst/>
          </a:prstGeom>
          <a:noFill/>
          <a:ln/>
        </p:spPr>
        <p:txBody>
          <a:bodyPr wrap="square" rtlCol="0" anchor="t"/>
          <a:lstStyle/>
          <a:p>
            <a:r>
              <a:rPr lang="en-US" sz="1600" dirty="0">
                <a:solidFill>
                  <a:srgbClr val="1A1A1A"/>
                </a:solidFill>
                <a:latin typeface="Calibri" pitchFamily="34" charset="0"/>
                <a:ea typeface="Calibri" pitchFamily="34" charset="-122"/>
                <a:cs typeface="Calibri" pitchFamily="34" charset="-120"/>
              </a:rPr>
              <a:t>What is the working author order, and on what basis?</a:t>
            </a:r>
            <a:endParaRPr lang="en-US" sz="1600" dirty="0"/>
          </a:p>
        </p:txBody>
      </p:sp>
      <p:sp>
        <p:nvSpPr>
          <p:cNvPr id="10" name="Text 8"/>
          <p:cNvSpPr/>
          <p:nvPr/>
        </p:nvSpPr>
        <p:spPr>
          <a:xfrm>
            <a:off x="822960" y="4960620"/>
            <a:ext cx="4736592" cy="640080"/>
          </a:xfrm>
          <a:prstGeom prst="rect">
            <a:avLst/>
          </a:prstGeom>
          <a:noFill/>
          <a:ln/>
        </p:spPr>
        <p:txBody>
          <a:bodyPr wrap="square" rtlCol="0" anchor="t"/>
          <a:lstStyle/>
          <a:p>
            <a:r>
              <a:rPr lang="en-US" sz="1600" dirty="0">
                <a:solidFill>
                  <a:srgbClr val="1A1A1A"/>
                </a:solidFill>
                <a:latin typeface="Calibri" pitchFamily="34" charset="0"/>
                <a:ea typeface="Calibri" pitchFamily="34" charset="-122"/>
                <a:cs typeface="Calibri" pitchFamily="34" charset="-120"/>
              </a:rPr>
              <a:t>How will AI assistance be used and disclosed?</a:t>
            </a:r>
            <a:endParaRPr lang="en-US" sz="1600" dirty="0"/>
          </a:p>
        </p:txBody>
      </p:sp>
      <p:sp>
        <p:nvSpPr>
          <p:cNvPr id="11" name="Shape 9"/>
          <p:cNvSpPr/>
          <p:nvPr/>
        </p:nvSpPr>
        <p:spPr>
          <a:xfrm>
            <a:off x="6355080" y="2514600"/>
            <a:ext cx="5285232" cy="3383280"/>
          </a:xfrm>
          <a:prstGeom prst="rect">
            <a:avLst/>
          </a:prstGeom>
          <a:solidFill>
            <a:srgbClr val="FFFFFF"/>
          </a:solidFill>
          <a:ln w="12700">
            <a:solidFill>
              <a:srgbClr val="E0E0E0"/>
            </a:solidFill>
            <a:prstDash val="solid"/>
          </a:ln>
        </p:spPr>
        <p:txBody>
          <a:bodyPr/>
          <a:lstStyle/>
          <a:p>
            <a:endParaRPr lang="en-US" dirty="0"/>
          </a:p>
        </p:txBody>
      </p:sp>
      <p:sp>
        <p:nvSpPr>
          <p:cNvPr id="12" name="Shape 10"/>
          <p:cNvSpPr/>
          <p:nvPr/>
        </p:nvSpPr>
        <p:spPr>
          <a:xfrm>
            <a:off x="6355080" y="2514600"/>
            <a:ext cx="5285232" cy="502920"/>
          </a:xfrm>
          <a:prstGeom prst="rect">
            <a:avLst/>
          </a:prstGeom>
          <a:solidFill>
            <a:srgbClr val="C00000"/>
          </a:solidFill>
          <a:ln/>
        </p:spPr>
        <p:txBody>
          <a:bodyPr/>
          <a:lstStyle/>
          <a:p>
            <a:endParaRPr lang="en-US" dirty="0"/>
          </a:p>
        </p:txBody>
      </p:sp>
      <p:sp>
        <p:nvSpPr>
          <p:cNvPr id="13" name="Text 11"/>
          <p:cNvSpPr/>
          <p:nvPr/>
        </p:nvSpPr>
        <p:spPr>
          <a:xfrm>
            <a:off x="6583680" y="2560320"/>
            <a:ext cx="4828032" cy="411480"/>
          </a:xfrm>
          <a:prstGeom prst="rect">
            <a:avLst/>
          </a:prstGeom>
          <a:noFill/>
          <a:ln/>
        </p:spPr>
        <p:txBody>
          <a:bodyPr wrap="square" rtlCol="0" anchor="ctr"/>
          <a:lstStyle/>
          <a:p>
            <a:pPr marL="0" indent="0">
              <a:buNone/>
            </a:pPr>
            <a:r>
              <a:rPr lang="en-US" sz="1200" b="1" kern="0" spc="200" dirty="0">
                <a:solidFill>
                  <a:srgbClr val="FFFFFF"/>
                </a:solidFill>
                <a:latin typeface="Calibri" pitchFamily="34" charset="0"/>
                <a:ea typeface="Calibri" pitchFamily="34" charset="-122"/>
                <a:cs typeface="Calibri" pitchFamily="34" charset="-120"/>
              </a:rPr>
              <a:t>AUTHOR ORDER — WHAT IT SIGNALS</a:t>
            </a:r>
            <a:endParaRPr lang="en-US" sz="1200" dirty="0"/>
          </a:p>
        </p:txBody>
      </p:sp>
      <p:sp>
        <p:nvSpPr>
          <p:cNvPr id="14" name="Text 12"/>
          <p:cNvSpPr/>
          <p:nvPr/>
        </p:nvSpPr>
        <p:spPr>
          <a:xfrm>
            <a:off x="6629400" y="3140964"/>
            <a:ext cx="4736592" cy="274320"/>
          </a:xfrm>
          <a:prstGeom prst="rect">
            <a:avLst/>
          </a:prstGeom>
          <a:noFill/>
          <a:ln/>
        </p:spPr>
        <p:txBody>
          <a:bodyPr wrap="square" rtlCol="0" anchor="ctr"/>
          <a:lstStyle/>
          <a:p>
            <a:pPr marL="0" indent="0">
              <a:buNone/>
            </a:pPr>
            <a:r>
              <a:rPr lang="en-US" sz="1300" b="1" dirty="0">
                <a:solidFill>
                  <a:srgbClr val="C00000"/>
                </a:solidFill>
                <a:latin typeface="Calibri" pitchFamily="34" charset="0"/>
                <a:ea typeface="Calibri" pitchFamily="34" charset="-122"/>
                <a:cs typeface="Calibri" pitchFamily="34" charset="-120"/>
              </a:rPr>
              <a:t>First author</a:t>
            </a:r>
            <a:endParaRPr lang="en-US" sz="1300" dirty="0"/>
          </a:p>
        </p:txBody>
      </p:sp>
      <p:sp>
        <p:nvSpPr>
          <p:cNvPr id="15" name="Text 13"/>
          <p:cNvSpPr/>
          <p:nvPr/>
        </p:nvSpPr>
        <p:spPr>
          <a:xfrm>
            <a:off x="6629400" y="3337560"/>
            <a:ext cx="4736592" cy="365760"/>
          </a:xfrm>
          <a:prstGeom prst="rect">
            <a:avLst/>
          </a:prstGeom>
          <a:noFill/>
          <a:ln/>
        </p:spPr>
        <p:txBody>
          <a:bodyPr wrap="square" rtlCol="0" anchor="ctr"/>
          <a:lstStyle/>
          <a:p>
            <a:pPr marL="0" indent="0">
              <a:buNone/>
            </a:pPr>
            <a:r>
              <a:rPr lang="en-US" sz="1200" dirty="0">
                <a:solidFill>
                  <a:srgbClr val="1A1A1A"/>
                </a:solidFill>
                <a:latin typeface="Calibri" pitchFamily="34" charset="0"/>
                <a:ea typeface="Calibri" pitchFamily="34" charset="-122"/>
                <a:cs typeface="Calibri" pitchFamily="34" charset="-120"/>
              </a:rPr>
              <a:t>Did the most of the work — design, drafting, analysis.</a:t>
            </a:r>
            <a:endParaRPr lang="en-US" sz="1200" dirty="0"/>
          </a:p>
        </p:txBody>
      </p:sp>
      <p:sp>
        <p:nvSpPr>
          <p:cNvPr id="16" name="Text 14"/>
          <p:cNvSpPr/>
          <p:nvPr/>
        </p:nvSpPr>
        <p:spPr>
          <a:xfrm>
            <a:off x="6629400" y="3758184"/>
            <a:ext cx="4736592" cy="274320"/>
          </a:xfrm>
          <a:prstGeom prst="rect">
            <a:avLst/>
          </a:prstGeom>
          <a:noFill/>
          <a:ln/>
        </p:spPr>
        <p:txBody>
          <a:bodyPr wrap="square" rtlCol="0" anchor="ctr"/>
          <a:lstStyle/>
          <a:p>
            <a:pPr marL="0" indent="0">
              <a:buNone/>
            </a:pPr>
            <a:r>
              <a:rPr lang="en-US" sz="1300" b="1" dirty="0">
                <a:solidFill>
                  <a:srgbClr val="C00000"/>
                </a:solidFill>
                <a:latin typeface="Calibri" pitchFamily="34" charset="0"/>
                <a:ea typeface="Calibri" pitchFamily="34" charset="-122"/>
                <a:cs typeface="Calibri" pitchFamily="34" charset="-120"/>
              </a:rPr>
              <a:t>Middle authors</a:t>
            </a:r>
            <a:endParaRPr lang="en-US" sz="1300" dirty="0"/>
          </a:p>
        </p:txBody>
      </p:sp>
      <p:sp>
        <p:nvSpPr>
          <p:cNvPr id="17" name="Text 15"/>
          <p:cNvSpPr/>
          <p:nvPr/>
        </p:nvSpPr>
        <p:spPr>
          <a:xfrm>
            <a:off x="6629400" y="3967249"/>
            <a:ext cx="4736592" cy="365760"/>
          </a:xfrm>
          <a:prstGeom prst="rect">
            <a:avLst/>
          </a:prstGeom>
          <a:noFill/>
          <a:ln/>
        </p:spPr>
        <p:txBody>
          <a:bodyPr wrap="square" rtlCol="0" anchor="ctr"/>
          <a:lstStyle/>
          <a:p>
            <a:pPr marL="0" indent="0">
              <a:buNone/>
            </a:pPr>
            <a:r>
              <a:rPr lang="en-US" sz="1200" dirty="0">
                <a:solidFill>
                  <a:srgbClr val="1A1A1A"/>
                </a:solidFill>
                <a:latin typeface="Calibri" pitchFamily="34" charset="0"/>
                <a:ea typeface="Calibri" pitchFamily="34" charset="-122"/>
                <a:cs typeface="Calibri" pitchFamily="34" charset="-120"/>
              </a:rPr>
              <a:t>Substantive contributions in their area of expertise.</a:t>
            </a:r>
            <a:endParaRPr lang="en-US" sz="1200" dirty="0"/>
          </a:p>
        </p:txBody>
      </p:sp>
      <p:sp>
        <p:nvSpPr>
          <p:cNvPr id="18" name="Text 16"/>
          <p:cNvSpPr/>
          <p:nvPr/>
        </p:nvSpPr>
        <p:spPr>
          <a:xfrm>
            <a:off x="6629400" y="4412039"/>
            <a:ext cx="4736592" cy="274320"/>
          </a:xfrm>
          <a:prstGeom prst="rect">
            <a:avLst/>
          </a:prstGeom>
          <a:noFill/>
          <a:ln/>
        </p:spPr>
        <p:txBody>
          <a:bodyPr wrap="square" rtlCol="0" anchor="ctr"/>
          <a:lstStyle/>
          <a:p>
            <a:pPr marL="0" indent="0">
              <a:buNone/>
            </a:pPr>
            <a:r>
              <a:rPr lang="en-US" sz="1300" b="1" dirty="0">
                <a:solidFill>
                  <a:srgbClr val="C00000"/>
                </a:solidFill>
                <a:latin typeface="Calibri" pitchFamily="34" charset="0"/>
                <a:ea typeface="Calibri" pitchFamily="34" charset="-122"/>
                <a:cs typeface="Calibri" pitchFamily="34" charset="-120"/>
              </a:rPr>
              <a:t>Senior / last author</a:t>
            </a:r>
            <a:endParaRPr lang="en-US" sz="1300" dirty="0"/>
          </a:p>
        </p:txBody>
      </p:sp>
      <p:sp>
        <p:nvSpPr>
          <p:cNvPr id="19" name="Text 17"/>
          <p:cNvSpPr/>
          <p:nvPr/>
        </p:nvSpPr>
        <p:spPr>
          <a:xfrm>
            <a:off x="6629400" y="4582509"/>
            <a:ext cx="4736592" cy="365760"/>
          </a:xfrm>
          <a:prstGeom prst="rect">
            <a:avLst/>
          </a:prstGeom>
          <a:noFill/>
          <a:ln/>
        </p:spPr>
        <p:txBody>
          <a:bodyPr wrap="square" rtlCol="0" anchor="ctr"/>
          <a:lstStyle/>
          <a:p>
            <a:pPr marL="0" indent="0">
              <a:buNone/>
            </a:pPr>
            <a:r>
              <a:rPr lang="en-US" sz="1200" dirty="0">
                <a:solidFill>
                  <a:srgbClr val="1A1A1A"/>
                </a:solidFill>
                <a:latin typeface="Calibri" pitchFamily="34" charset="0"/>
                <a:ea typeface="Calibri" pitchFamily="34" charset="-122"/>
                <a:cs typeface="Calibri" pitchFamily="34" charset="-120"/>
              </a:rPr>
              <a:t>Conceptual leadership and overall accountability.</a:t>
            </a:r>
            <a:endParaRPr lang="en-US" sz="1200" dirty="0"/>
          </a:p>
        </p:txBody>
      </p:sp>
      <p:sp>
        <p:nvSpPr>
          <p:cNvPr id="20" name="Text 18"/>
          <p:cNvSpPr/>
          <p:nvPr/>
        </p:nvSpPr>
        <p:spPr>
          <a:xfrm>
            <a:off x="6629400" y="5045825"/>
            <a:ext cx="4736592" cy="274320"/>
          </a:xfrm>
          <a:prstGeom prst="rect">
            <a:avLst/>
          </a:prstGeom>
          <a:noFill/>
          <a:ln/>
        </p:spPr>
        <p:txBody>
          <a:bodyPr wrap="square" rtlCol="0" anchor="ctr"/>
          <a:lstStyle/>
          <a:p>
            <a:pPr marL="0" indent="0">
              <a:buNone/>
            </a:pPr>
            <a:r>
              <a:rPr lang="en-US" sz="1300" b="1" dirty="0">
                <a:solidFill>
                  <a:srgbClr val="C00000"/>
                </a:solidFill>
                <a:latin typeface="Calibri" pitchFamily="34" charset="0"/>
                <a:ea typeface="Calibri" pitchFamily="34" charset="-122"/>
                <a:cs typeface="Calibri" pitchFamily="34" charset="-120"/>
              </a:rPr>
              <a:t>Corresponding author</a:t>
            </a:r>
            <a:endParaRPr lang="en-US" sz="1300" dirty="0"/>
          </a:p>
        </p:txBody>
      </p:sp>
      <p:sp>
        <p:nvSpPr>
          <p:cNvPr id="21" name="Text 19"/>
          <p:cNvSpPr/>
          <p:nvPr/>
        </p:nvSpPr>
        <p:spPr>
          <a:xfrm>
            <a:off x="6629400" y="5228705"/>
            <a:ext cx="4736592" cy="365760"/>
          </a:xfrm>
          <a:prstGeom prst="rect">
            <a:avLst/>
          </a:prstGeom>
          <a:noFill/>
          <a:ln/>
        </p:spPr>
        <p:txBody>
          <a:bodyPr wrap="square" rtlCol="0" anchor="ctr"/>
          <a:lstStyle/>
          <a:p>
            <a:pPr marL="0" indent="0">
              <a:buNone/>
            </a:pPr>
            <a:r>
              <a:rPr lang="en-US" sz="1200" dirty="0">
                <a:solidFill>
                  <a:srgbClr val="1A1A1A"/>
                </a:solidFill>
                <a:latin typeface="Calibri" pitchFamily="34" charset="0"/>
                <a:ea typeface="Calibri" pitchFamily="34" charset="-122"/>
                <a:cs typeface="Calibri" pitchFamily="34" charset="-120"/>
              </a:rPr>
              <a:t>Owns submission, revisions, and post-publication queries.</a:t>
            </a:r>
            <a:endParaRPr lang="en-US" sz="1200" dirty="0"/>
          </a:p>
        </p:txBody>
      </p:sp>
      <p:sp>
        <p:nvSpPr>
          <p:cNvPr id="22" name="Text 20"/>
          <p:cNvSpPr/>
          <p:nvPr/>
        </p:nvSpPr>
        <p:spPr>
          <a:xfrm>
            <a:off x="548640" y="5989320"/>
            <a:ext cx="11109960" cy="274320"/>
          </a:xfrm>
          <a:prstGeom prst="rect">
            <a:avLst/>
          </a:prstGeom>
          <a:noFill/>
          <a:ln/>
        </p:spPr>
        <p:txBody>
          <a:bodyPr wrap="square" rtlCol="0" anchor="ctr"/>
          <a:lstStyle/>
          <a:p>
            <a:pPr marL="0" indent="0" algn="ctr">
              <a:buNone/>
            </a:pPr>
            <a:r>
              <a:rPr lang="en-US" sz="1300" b="1" i="1" dirty="0">
                <a:solidFill>
                  <a:srgbClr val="C00000"/>
                </a:solidFill>
                <a:latin typeface="Calibri" pitchFamily="34" charset="0"/>
                <a:ea typeface="Calibri" pitchFamily="34" charset="-122"/>
                <a:cs typeface="Calibri" pitchFamily="34" charset="-120"/>
              </a:rPr>
              <a:t>Write it down before the first draft — revisit if contributions change.</a:t>
            </a:r>
            <a:endParaRPr lang="en-US" sz="1300" dirty="0"/>
          </a:p>
        </p:txBody>
      </p:sp>
      <p:sp>
        <p:nvSpPr>
          <p:cNvPr id="23" name="Text 21"/>
          <p:cNvSpPr/>
          <p:nvPr/>
        </p:nvSpPr>
        <p:spPr>
          <a:xfrm>
            <a:off x="548640" y="6291072"/>
            <a:ext cx="10972800" cy="274320"/>
          </a:xfrm>
          <a:prstGeom prst="rect">
            <a:avLst/>
          </a:prstGeom>
          <a:noFill/>
          <a:ln/>
        </p:spPr>
        <p:txBody>
          <a:bodyPr wrap="square" rtlCol="0" anchor="ctr"/>
          <a:lstStyle/>
          <a:p>
            <a:pPr marL="0" indent="0">
              <a:buNone/>
            </a:pPr>
            <a:r>
              <a:rPr lang="en-US" sz="1000" i="1" dirty="0">
                <a:solidFill>
                  <a:srgbClr val="6B6B6B"/>
                </a:solidFill>
                <a:latin typeface="Calibri" pitchFamily="34" charset="0"/>
                <a:ea typeface="Calibri" pitchFamily="34" charset="-122"/>
                <a:cs typeface="Calibri" pitchFamily="34" charset="-120"/>
              </a:rPr>
              <a:t>Source: </a:t>
            </a:r>
            <a:r>
              <a:rPr lang="en-US" sz="1000" i="1" u="sng" dirty="0">
                <a:solidFill>
                  <a:srgbClr val="6B6B6B"/>
                </a:solidFill>
                <a:latin typeface="Calibri" pitchFamily="34" charset="0"/>
                <a:ea typeface="Calibri" pitchFamily="34" charset="-122"/>
                <a:cs typeface="Calibri" pitchFamily="34" charset="-120"/>
                <a:hlinkClick r:id="rId4">
                  <a:extLst>
                    <a:ext uri="{A12FA001-AC4F-418D-AE19-62706E023703}">
                      <ahyp:hlinkClr xmlns:ahyp="http://schemas.microsoft.com/office/drawing/2018/hyperlinkcolor" val="tx"/>
                    </a:ext>
                  </a:extLst>
                </a:hlinkClick>
              </a:rPr>
              <a:t>ICMJE — Roles and Responsibilities</a:t>
            </a:r>
            <a:endParaRPr lang="en-US" sz="1000" dirty="0"/>
          </a:p>
        </p:txBody>
      </p:sp>
      <p:sp>
        <p:nvSpPr>
          <p:cNvPr id="24" name="Text 22"/>
          <p:cNvSpPr/>
          <p:nvPr/>
        </p:nvSpPr>
        <p:spPr>
          <a:xfrm>
            <a:off x="11155680" y="6537960"/>
            <a:ext cx="914400" cy="274320"/>
          </a:xfrm>
          <a:prstGeom prst="rect">
            <a:avLst/>
          </a:prstGeom>
          <a:noFill/>
          <a:ln/>
        </p:spPr>
        <p:txBody>
          <a:bodyPr wrap="square" rtlCol="0" anchor="ctr"/>
          <a:lstStyle/>
          <a:p>
            <a:pPr marL="0" indent="0" algn="r">
              <a:buNone/>
            </a:pPr>
            <a:r>
              <a:rPr lang="en-US" sz="1000" dirty="0">
                <a:solidFill>
                  <a:srgbClr val="6B6B6B"/>
                </a:solidFill>
                <a:latin typeface="Calibri" pitchFamily="34" charset="0"/>
                <a:ea typeface="Calibri" pitchFamily="34" charset="-122"/>
                <a:cs typeface="Calibri" pitchFamily="34" charset="-120"/>
              </a:rPr>
              <a:t>9 / 18</a:t>
            </a:r>
            <a:endParaRPr lang="en-US" sz="10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449</TotalTime>
  <Words>2976</Words>
  <Application>Microsoft Macintosh PowerPoint</Application>
  <PresentationFormat>Widescreen</PresentationFormat>
  <Paragraphs>292</Paragraphs>
  <Slides>18</Slides>
  <Notes>18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Maritza Alencar</cp:lastModifiedBy>
  <cp:revision>9</cp:revision>
  <dcterms:created xsi:type="dcterms:W3CDTF">2026-05-14T13:55:17Z</dcterms:created>
  <dcterms:modified xsi:type="dcterms:W3CDTF">2026-05-15T02:41:26Z</dcterms:modified>
</cp:coreProperties>
</file>