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4" r:id="rId6"/>
    <p:sldId id="261" r:id="rId7"/>
    <p:sldId id="265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35A"/>
    <a:srgbClr val="FF007F"/>
    <a:srgbClr val="FF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000117-D689-40A5-A14E-ACD066B26BEC}" v="16" dt="2025-07-24T14:51:16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Uma imagem contendo Gráfico&#10;&#10;O conteúdo gerado por IA pode estar incorreto.">
            <a:extLst>
              <a:ext uri="{FF2B5EF4-FFF2-40B4-BE49-F238E27FC236}">
                <a16:creationId xmlns:a16="http://schemas.microsoft.com/office/drawing/2014/main" xmlns="" id="{551E9245-3642-B4F3-BA77-442BC26787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6A4BF6-09AA-4AED-E330-01815E2CAB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4254" y="2129126"/>
            <a:ext cx="9144000" cy="1565419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pt-BR" dirty="0"/>
              <a:t>Tema da aula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48CAFAF-1E01-8A6B-1363-854B912937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4254" y="3807836"/>
            <a:ext cx="9144000" cy="51478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Nome do palestrante</a:t>
            </a:r>
          </a:p>
        </p:txBody>
      </p:sp>
    </p:spTree>
    <p:extLst>
      <p:ext uri="{BB962C8B-B14F-4D97-AF65-F5344CB8AC3E}">
        <p14:creationId xmlns:p14="http://schemas.microsoft.com/office/powerpoint/2010/main" val="406982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xmlns="" id="{7C4EFC1E-5272-F6BA-937D-9F8E8A8F62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FCA5FC1-F71C-7A70-05D8-9A82DE7D327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636" y="1080655"/>
            <a:ext cx="11314546" cy="509630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pt-BR" dirty="0"/>
              <a:t>Monte aqui a sua aula.</a:t>
            </a:r>
          </a:p>
        </p:txBody>
      </p:sp>
    </p:spTree>
    <p:extLst>
      <p:ext uri="{BB962C8B-B14F-4D97-AF65-F5344CB8AC3E}">
        <p14:creationId xmlns:p14="http://schemas.microsoft.com/office/powerpoint/2010/main" val="358604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xmlns="" id="{EE17CAEF-5C1B-7B89-FC98-A3D35C0A22A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m 9" descr="Forma&#10;&#10;O conteúdo gerado por IA pode estar incorreto.">
            <a:extLst>
              <a:ext uri="{FF2B5EF4-FFF2-40B4-BE49-F238E27FC236}">
                <a16:creationId xmlns:a16="http://schemas.microsoft.com/office/drawing/2014/main" xmlns="" id="{95A7BCC2-F695-BF32-435E-25013E93264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19" y="2791789"/>
            <a:ext cx="10835226" cy="3195698"/>
          </a:xfrm>
          <a:prstGeom prst="rect">
            <a:avLst/>
          </a:prstGeom>
        </p:spPr>
      </p:pic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xmlns="" id="{BF697545-B3C2-C920-B10F-4E0910418EF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0919" y="1210879"/>
            <a:ext cx="10834688" cy="370032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pt-BR" dirty="0"/>
              <a:t>Slide de conflito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xmlns="" id="{E0BDA463-6630-8C5E-6DAC-7AD140C8F4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919" y="1883644"/>
            <a:ext cx="10834688" cy="70196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pt-BR" dirty="0"/>
              <a:t>De acordo com a Norma 1595/2000 do Conselho Federal de Medicina e a Resolução RDC96/2008 da Agência Nacional de Vigilância Sanitária, declaro que nos últimos 12 meses, apresentei interesse/acordo financeiro ou afiliação com a(s) organização(</a:t>
            </a:r>
            <a:r>
              <a:rPr lang="pt-BR" dirty="0" err="1"/>
              <a:t>ões</a:t>
            </a:r>
            <a:r>
              <a:rPr lang="pt-BR" dirty="0"/>
              <a:t>) listada(s) abaixo:​</a:t>
            </a:r>
          </a:p>
        </p:txBody>
      </p:sp>
      <p:sp>
        <p:nvSpPr>
          <p:cNvPr id="16" name="Espaço Reservado para Texto 15">
            <a:extLst>
              <a:ext uri="{FF2B5EF4-FFF2-40B4-BE49-F238E27FC236}">
                <a16:creationId xmlns:a16="http://schemas.microsoft.com/office/drawing/2014/main" xmlns="" id="{B034D569-1DCB-2A16-9F97-082A497AD1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1025" y="2792413"/>
            <a:ext cx="3279775" cy="347662"/>
          </a:xfrm>
        </p:spPr>
        <p:txBody>
          <a:bodyPr/>
          <a:lstStyle>
            <a:lvl1pPr marL="0" indent="0">
              <a:buNone/>
              <a:defRPr sz="1400" b="1"/>
            </a:lvl1pPr>
          </a:lstStyle>
          <a:p>
            <a:pPr lvl="0"/>
            <a:r>
              <a:rPr lang="pt-BR" dirty="0"/>
              <a:t>Afiliação/Relação Financeira​</a:t>
            </a:r>
          </a:p>
          <a:p>
            <a:pPr lvl="0"/>
            <a:endParaRPr lang="pt-BR" dirty="0"/>
          </a:p>
        </p:txBody>
      </p:sp>
      <p:sp>
        <p:nvSpPr>
          <p:cNvPr id="17" name="Espaço Reservado para Texto 15">
            <a:extLst>
              <a:ext uri="{FF2B5EF4-FFF2-40B4-BE49-F238E27FC236}">
                <a16:creationId xmlns:a16="http://schemas.microsoft.com/office/drawing/2014/main" xmlns="" id="{DC76463A-5160-3B4C-3937-7AFFA91146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919" y="3172425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Subvenção/Apoio à Pesquisa​</a:t>
            </a:r>
          </a:p>
        </p:txBody>
      </p:sp>
      <p:sp>
        <p:nvSpPr>
          <p:cNvPr id="18" name="Espaço Reservado para Texto 15">
            <a:extLst>
              <a:ext uri="{FF2B5EF4-FFF2-40B4-BE49-F238E27FC236}">
                <a16:creationId xmlns:a16="http://schemas.microsoft.com/office/drawing/2014/main" xmlns="" id="{9554249A-A508-4BDF-2467-51AFE1CDB3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918" y="3607681"/>
            <a:ext cx="3279775" cy="497386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Honorários/Honorários de Consultoria e/ou Palestras </a:t>
            </a:r>
          </a:p>
        </p:txBody>
      </p:sp>
      <p:sp>
        <p:nvSpPr>
          <p:cNvPr id="19" name="Espaço Reservado para Texto 15">
            <a:extLst>
              <a:ext uri="{FF2B5EF4-FFF2-40B4-BE49-F238E27FC236}">
                <a16:creationId xmlns:a16="http://schemas.microsoft.com/office/drawing/2014/main" xmlns="" id="{A4E1DF98-A38E-E09E-CC45-437207EC30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0918" y="4177122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Acionista/Patrimônio​</a:t>
            </a:r>
          </a:p>
        </p:txBody>
      </p:sp>
      <p:sp>
        <p:nvSpPr>
          <p:cNvPr id="20" name="Espaço Reservado para Texto 15">
            <a:extLst>
              <a:ext uri="{FF2B5EF4-FFF2-40B4-BE49-F238E27FC236}">
                <a16:creationId xmlns:a16="http://schemas.microsoft.com/office/drawing/2014/main" xmlns="" id="{2FF85D7F-AEEE-E1D5-C837-CFCD475DCD5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0918" y="4524784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Receita de Royalties​</a:t>
            </a:r>
          </a:p>
        </p:txBody>
      </p:sp>
      <p:sp>
        <p:nvSpPr>
          <p:cNvPr id="21" name="Espaço Reservado para Texto 15">
            <a:extLst>
              <a:ext uri="{FF2B5EF4-FFF2-40B4-BE49-F238E27FC236}">
                <a16:creationId xmlns:a16="http://schemas.microsoft.com/office/drawing/2014/main" xmlns="" id="{4B324189-DD8A-C46F-196E-9DA0D55211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0918" y="4872446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Propriedade/Fundador​</a:t>
            </a:r>
          </a:p>
        </p:txBody>
      </p:sp>
      <p:sp>
        <p:nvSpPr>
          <p:cNvPr id="22" name="Espaço Reservado para Texto 15">
            <a:extLst>
              <a:ext uri="{FF2B5EF4-FFF2-40B4-BE49-F238E27FC236}">
                <a16:creationId xmlns:a16="http://schemas.microsoft.com/office/drawing/2014/main" xmlns="" id="{72E2B880-3AEB-A1B9-8F64-0C1D7DFB1C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0918" y="5220108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Direito de propriedade intelectual</a:t>
            </a:r>
          </a:p>
        </p:txBody>
      </p:sp>
      <p:sp>
        <p:nvSpPr>
          <p:cNvPr id="23" name="Espaço Reservado para Texto 15">
            <a:extLst>
              <a:ext uri="{FF2B5EF4-FFF2-40B4-BE49-F238E27FC236}">
                <a16:creationId xmlns:a16="http://schemas.microsoft.com/office/drawing/2014/main" xmlns="" id="{7890805D-5B27-6642-5DD9-7CEF811757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0918" y="5567770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Outro benefício financeiro​</a:t>
            </a:r>
          </a:p>
        </p:txBody>
      </p:sp>
      <p:sp>
        <p:nvSpPr>
          <p:cNvPr id="24" name="Espaço Reservado para Texto 15">
            <a:extLst>
              <a:ext uri="{FF2B5EF4-FFF2-40B4-BE49-F238E27FC236}">
                <a16:creationId xmlns:a16="http://schemas.microsoft.com/office/drawing/2014/main" xmlns="" id="{41618794-7FBC-5352-B845-6D33CB8A04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02079" y="2792413"/>
            <a:ext cx="3279775" cy="347662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25" name="Espaço Reservado para Texto 15">
            <a:extLst>
              <a:ext uri="{FF2B5EF4-FFF2-40B4-BE49-F238E27FC236}">
                <a16:creationId xmlns:a16="http://schemas.microsoft.com/office/drawing/2014/main" xmlns="" id="{2BA2D886-2813-B28D-7FAC-3137140C33C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02079" y="3172425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26" name="Espaço Reservado para Texto 15">
            <a:extLst>
              <a:ext uri="{FF2B5EF4-FFF2-40B4-BE49-F238E27FC236}">
                <a16:creationId xmlns:a16="http://schemas.microsoft.com/office/drawing/2014/main" xmlns="" id="{95D4A55D-86DB-055C-260F-4A4C10E2F38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02079" y="3607681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27" name="Espaço Reservado para Texto 15">
            <a:extLst>
              <a:ext uri="{FF2B5EF4-FFF2-40B4-BE49-F238E27FC236}">
                <a16:creationId xmlns:a16="http://schemas.microsoft.com/office/drawing/2014/main" xmlns="" id="{6B5E0F6B-666A-BE20-F637-D13563AEEED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02079" y="4177122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28" name="Espaço Reservado para Texto 15">
            <a:extLst>
              <a:ext uri="{FF2B5EF4-FFF2-40B4-BE49-F238E27FC236}">
                <a16:creationId xmlns:a16="http://schemas.microsoft.com/office/drawing/2014/main" xmlns="" id="{1A712554-6724-BA3C-AD80-3DEFA6EA12C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02078" y="4557134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29" name="Espaço Reservado para Texto 15">
            <a:extLst>
              <a:ext uri="{FF2B5EF4-FFF2-40B4-BE49-F238E27FC236}">
                <a16:creationId xmlns:a16="http://schemas.microsoft.com/office/drawing/2014/main" xmlns="" id="{D014ED5F-0125-D461-7FA4-AEF6D05370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02077" y="4900202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30" name="Espaço Reservado para Texto 15">
            <a:extLst>
              <a:ext uri="{FF2B5EF4-FFF2-40B4-BE49-F238E27FC236}">
                <a16:creationId xmlns:a16="http://schemas.microsoft.com/office/drawing/2014/main" xmlns="" id="{09A30C1B-E9E9-BA21-1E07-BD3DC06B353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02076" y="5261742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  <p:sp>
        <p:nvSpPr>
          <p:cNvPr id="31" name="Espaço Reservado para Texto 15">
            <a:extLst>
              <a:ext uri="{FF2B5EF4-FFF2-40B4-BE49-F238E27FC236}">
                <a16:creationId xmlns:a16="http://schemas.microsoft.com/office/drawing/2014/main" xmlns="" id="{ECF07FBC-B618-4999-2CB1-469794EA7B7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02075" y="5632518"/>
            <a:ext cx="3279775" cy="347662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pPr lvl="0"/>
            <a:r>
              <a:rPr lang="pt-BR" dirty="0"/>
              <a:t>Nome(s) da(s) Empresa(s)​</a:t>
            </a:r>
          </a:p>
        </p:txBody>
      </p:sp>
    </p:spTree>
    <p:extLst>
      <p:ext uri="{BB962C8B-B14F-4D97-AF65-F5344CB8AC3E}">
        <p14:creationId xmlns:p14="http://schemas.microsoft.com/office/powerpoint/2010/main" val="263151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EC8E4934-5253-329F-A4EB-5AA2B5FFC69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75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D1A9A265-07F2-F38B-7AB3-165F6C785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0D421B3-5B87-C673-BC8A-B1B7ECC8D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429D875-5847-137A-575B-4B6011916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BB2B8-4FAD-48AD-9834-40B68FFF2803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F1E2416-6E29-756D-F7EA-6E5101C0F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1DFD937-AE43-3A6D-C00F-809C4DA5E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34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72734976-7907-6617-CF89-8123A74102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Subtítulo 1">
            <a:extLst>
              <a:ext uri="{FF2B5EF4-FFF2-40B4-BE49-F238E27FC236}">
                <a16:creationId xmlns:a16="http://schemas.microsoft.com/office/drawing/2014/main" xmlns="" id="{01E759F1-D972-9F2E-81EF-CD5D5D8A10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1056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1"/>
          <p:cNvSpPr>
            <a:spLocks noChangeArrowheads="1"/>
          </p:cNvSpPr>
          <p:nvPr/>
        </p:nvSpPr>
        <p:spPr bwMode="auto">
          <a:xfrm>
            <a:off x="538163" y="1738313"/>
            <a:ext cx="10847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pto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pto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pto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1400">
                <a:latin typeface="Poppins"/>
                <a:ea typeface="Poppins"/>
                <a:cs typeface="Poppins"/>
              </a:rPr>
              <a:t>De acordo com a Norma 1595/2000 do Conselho Federal de Medicina e a Resolução RDC96/2008 da Agência Nacional de Vigilância Sanitária, declaro que nos últimos 12 meses, apresentei interesse/acordo financeiro ou afiliação com a(s) organização(ões) listada(s) abaixo:​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400">
              <a:latin typeface="Poppins"/>
              <a:ea typeface="Poppins"/>
              <a:cs typeface="Poppins"/>
            </a:endParaRPr>
          </a:p>
        </p:txBody>
      </p:sp>
      <p:sp>
        <p:nvSpPr>
          <p:cNvPr id="5" name="Retângulo 2"/>
          <p:cNvSpPr>
            <a:spLocks noChangeArrowheads="1"/>
          </p:cNvSpPr>
          <p:nvPr/>
        </p:nvSpPr>
        <p:spPr bwMode="auto">
          <a:xfrm>
            <a:off x="538163" y="1209675"/>
            <a:ext cx="2062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pto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pto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pto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pt-BR" sz="1800" b="1" dirty="0">
                <a:latin typeface="Poppins"/>
                <a:ea typeface="Poppins"/>
                <a:cs typeface="Poppins"/>
              </a:rPr>
              <a:t>Slide de </a:t>
            </a:r>
            <a:r>
              <a:rPr lang="en-US" altLang="pt-BR" sz="1800" b="1" dirty="0" err="1">
                <a:latin typeface="Poppins"/>
                <a:ea typeface="Poppins"/>
                <a:cs typeface="Poppins"/>
              </a:rPr>
              <a:t>conflito</a:t>
            </a:r>
            <a:endParaRPr lang="pt-BR" altLang="pt-BR" sz="1800" dirty="0">
              <a:latin typeface="Poppins"/>
              <a:ea typeface="Poppins"/>
              <a:cs typeface="Poppin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724073"/>
              </p:ext>
            </p:extLst>
          </p:nvPr>
        </p:nvGraphicFramePr>
        <p:xfrm>
          <a:off x="1569244" y="2851150"/>
          <a:ext cx="9239701" cy="2924178"/>
        </p:xfrm>
        <a:graphic>
          <a:graphicData uri="http://schemas.openxmlformats.org/drawingml/2006/table">
            <a:tbl>
              <a:tblPr/>
              <a:tblGrid>
                <a:gridCol w="4653200"/>
                <a:gridCol w="4586501"/>
              </a:tblGrid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Afiliação</a:t>
                      </a:r>
                      <a:r>
                        <a:rPr kumimoji="0" lang="en-US" altLang="pt-B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/</a:t>
                      </a:r>
                      <a:r>
                        <a:rPr kumimoji="0" lang="en-US" altLang="pt-B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Relação</a:t>
                      </a:r>
                      <a:r>
                        <a:rPr kumimoji="0" lang="en-US" altLang="pt-B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 </a:t>
                      </a:r>
                      <a:r>
                        <a:rPr kumimoji="0" lang="en-US" altLang="pt-B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Financeira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pt-B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  <a:r>
                        <a:rPr kumimoji="0" lang="en-US" altLang="pt-B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​</a:t>
                      </a:r>
                    </a:p>
                  </a:txBody>
                  <a:tcPr marL="91435" marR="91435" marT="45711" marB="45711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Subvenção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/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Apoio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 à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Pesquisa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Honorários/Honorários 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Consultoria e/ou Palestras 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Acionista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/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Patrimônio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Receita de Royalties​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Propriedade/Fundador​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Direito de propriedade intelectual​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Outro benefício financeiro​</a:t>
                      </a:r>
                    </a:p>
                  </a:txBody>
                  <a:tcPr marL="91435" marR="91435" marT="45711" marB="45711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ptos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ptos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ptos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Apto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Nome(s) da(s) </a:t>
                      </a:r>
                      <a:r>
                        <a:rPr kumimoji="0" lang="en-US" altLang="pt-B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Empresa</a:t>
                      </a:r>
                      <a:r>
                        <a:rPr kumimoji="0" lang="en-US" altLang="pt-B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Poppins"/>
                          <a:ea typeface="Poppins"/>
                          <a:cs typeface="Poppins"/>
                        </a:rPr>
                        <a:t>(s)​</a:t>
                      </a:r>
                    </a:p>
                  </a:txBody>
                  <a:tcPr marL="91435" marR="91435" marT="45711" marB="45711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15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xmlns="" id="{D146F28C-FDEF-386B-19A8-2F277AC44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28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xmlns="" id="{D146F28C-FDEF-386B-19A8-2F277AC44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4010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a 4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1c639e-95cd-49b9-9ff8-8e1a38969a89">
      <Terms xmlns="http://schemas.microsoft.com/office/infopath/2007/PartnerControls"/>
    </lcf76f155ced4ddcb4097134ff3c332f>
    <TaxCatchAll xmlns="2beefe02-085c-43b5-b450-8dd8ef42453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24CA4D832DCA842BD050B63610B9F66" ma:contentTypeVersion="13" ma:contentTypeDescription="Crie um novo documento." ma:contentTypeScope="" ma:versionID="ebd6e7aca1e56e71c79ac08352fe6f65">
  <xsd:schema xmlns:xsd="http://www.w3.org/2001/XMLSchema" xmlns:xs="http://www.w3.org/2001/XMLSchema" xmlns:p="http://schemas.microsoft.com/office/2006/metadata/properties" xmlns:ns2="9d1c639e-95cd-49b9-9ff8-8e1a38969a89" xmlns:ns3="2beefe02-085c-43b5-b450-8dd8ef424530" targetNamespace="http://schemas.microsoft.com/office/2006/metadata/properties" ma:root="true" ma:fieldsID="b38f9e84520c73da2f9f7af282b83bc1" ns2:_="" ns3:_="">
    <xsd:import namespace="9d1c639e-95cd-49b9-9ff8-8e1a38969a89"/>
    <xsd:import namespace="2beefe02-085c-43b5-b450-8dd8ef4245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1c639e-95cd-49b9-9ff8-8e1a38969a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78ef40fb-7a19-4e28-89a4-aad24670c8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eefe02-085c-43b5-b450-8dd8ef42453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edfbaf9-9215-4bbe-98d9-f0abd9ed4d47}" ma:internalName="TaxCatchAll" ma:showField="CatchAllData" ma:web="2beefe02-085c-43b5-b450-8dd8ef4245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4F3E11-FD4A-439A-BC68-FF94155A188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beefe02-085c-43b5-b450-8dd8ef424530"/>
    <ds:schemaRef ds:uri="9d1c639e-95cd-49b9-9ff8-8e1a38969a8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543E998-8951-427D-B33F-A8AE820BD9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1c639e-95cd-49b9-9ff8-8e1a38969a89"/>
    <ds:schemaRef ds:uri="2beefe02-085c-43b5-b450-8dd8ef4245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B51931-14BC-40BA-B803-BA0C998C9A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46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Poppins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Visana</dc:creator>
  <cp:lastModifiedBy>Conta da Microsoft</cp:lastModifiedBy>
  <cp:revision>15</cp:revision>
  <dcterms:created xsi:type="dcterms:W3CDTF">2024-04-10T17:50:06Z</dcterms:created>
  <dcterms:modified xsi:type="dcterms:W3CDTF">2025-08-11T18:14:43Z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0x010100924CA4D832DCA842BD050B63610B9F66</vt:lpwstr>
  </property>
  <property fmtid="{D5CDD505-2E9C-101B-9397-08002B2CF9AE}" pid="3" name="Order">
    <vt:r8>9049800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