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4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0000"/>
    <a:srgbClr val="ECECEC"/>
    <a:srgbClr val="9E0000"/>
    <a:srgbClr val="0000C8"/>
    <a:srgbClr val="0000FF"/>
    <a:srgbClr val="29287F"/>
    <a:srgbClr val="170D74"/>
    <a:srgbClr val="C00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01"/>
    <p:restoredTop sz="94635"/>
  </p:normalViewPr>
  <p:slideViewPr>
    <p:cSldViewPr>
      <p:cViewPr varScale="1">
        <p:scale>
          <a:sx n="156" d="100"/>
          <a:sy n="156" d="100"/>
        </p:scale>
        <p:origin x="152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9E771-9EA6-40A8-B719-F947A918BFF3}" type="datetimeFigureOut">
              <a:rPr lang="pt-BR" smtClean="0"/>
              <a:pPr/>
              <a:t>15/04/2026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DE631-DDCF-4B8F-8129-A3633A3E94B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CaixaDeTexto 3"/>
          <p:cNvSpPr txBox="1">
            <a:spLocks noChangeArrowheads="1"/>
          </p:cNvSpPr>
          <p:nvPr/>
        </p:nvSpPr>
        <p:spPr bwMode="auto">
          <a:xfrm>
            <a:off x="357188" y="368652"/>
            <a:ext cx="8453437" cy="5724644"/>
          </a:xfrm>
          <a:prstGeom prst="rect">
            <a:avLst/>
          </a:prstGeom>
          <a:noFill/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1300" dirty="0">
                <a:latin typeface="Arial Nova" panose="020B0504020202020204" pitchFamily="34" charset="0"/>
              </a:rPr>
              <a:t>1 - É absolutamente necessário que o apresentador(a) do trabalho esteja inscrito(a) no Congresso.</a:t>
            </a:r>
          </a:p>
          <a:p>
            <a:br>
              <a:rPr lang="pt-BR" sz="1300" dirty="0">
                <a:latin typeface="Calibri" pitchFamily="34" charset="0"/>
              </a:rPr>
            </a:br>
            <a:r>
              <a:rPr lang="pt-BR" sz="1300" dirty="0">
                <a:latin typeface="Arial Nova" panose="020B0504020202020204" pitchFamily="34" charset="0"/>
              </a:rPr>
              <a:t>2 - É obrigatório o envio do trabalho até a data de </a:t>
            </a:r>
            <a:r>
              <a:rPr lang="pt-BR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15 de Maio de 2026</a:t>
            </a:r>
            <a:r>
              <a:rPr lang="pt-BR" sz="1300" dirty="0">
                <a:latin typeface="Arial Nova" panose="020B0504020202020204" pitchFamily="34" charset="0"/>
              </a:rPr>
              <a:t>.</a:t>
            </a:r>
          </a:p>
          <a:p>
            <a:pPr defTabSz="268288"/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300" dirty="0">
                <a:latin typeface="Arial Nova" panose="020B0504020202020204" pitchFamily="34" charset="0"/>
              </a:rPr>
              <a:t>	Não será permitida a entrega do trabalho, no dia da apresentação. </a:t>
            </a:r>
          </a:p>
          <a:p>
            <a:pPr defTabSz="268288"/>
            <a:r>
              <a:rPr lang="pt-BR" sz="1300" dirty="0">
                <a:latin typeface="Arial Nova" panose="020B0504020202020204" pitchFamily="34" charset="0"/>
              </a:rPr>
              <a:t>	Os trabalhos ficarão a disposição dos participantes durante todo o período de realização do congresso.</a:t>
            </a:r>
          </a:p>
          <a:p>
            <a:pPr algn="ctr"/>
            <a:br>
              <a:rPr lang="pt-BR" sz="1300" b="1" dirty="0">
                <a:latin typeface="Arial Nova" panose="020B0504020202020204" pitchFamily="34" charset="0"/>
              </a:rPr>
            </a:br>
            <a:r>
              <a:rPr lang="pt-BR" sz="1300" b="1" dirty="0">
                <a:latin typeface="Arial Nova" panose="020B0504020202020204" pitchFamily="34" charset="0"/>
              </a:rPr>
              <a:t>ESPECIFICAÇÕES PARA MONTAGEM E APRESENTAÇÃO DO E-POSTER</a:t>
            </a:r>
            <a:endParaRPr lang="pt-BR" sz="1300" dirty="0">
              <a:latin typeface="Arial Nova" panose="020B0504020202020204" pitchFamily="34" charset="0"/>
            </a:endParaRPr>
          </a:p>
          <a:p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300" dirty="0">
                <a:latin typeface="Arial Nova" panose="020B0504020202020204" pitchFamily="34" charset="0"/>
              </a:rPr>
              <a:t>1 - Os E-Pôsteres serão apresentados nos monitores de vídeo instalados na Área de E-Pôster - Pavilhão </a:t>
            </a:r>
          </a:p>
          <a:p>
            <a:endParaRPr lang="pt-BR" sz="1300" dirty="0">
              <a:latin typeface="Arial Nova" panose="020B0504020202020204" pitchFamily="34" charset="0"/>
            </a:endParaRPr>
          </a:p>
          <a:p>
            <a:r>
              <a:rPr lang="pt-BR" sz="1300" dirty="0">
                <a:latin typeface="Arial Nova" panose="020B0504020202020204" pitchFamily="34" charset="0"/>
              </a:rPr>
              <a:t>2 - Formate seu trabalho e siga as instruções, abaixo, para realizar o envio.</a:t>
            </a:r>
          </a:p>
          <a:p>
            <a:pPr algn="ctr"/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300" b="1" dirty="0">
                <a:latin typeface="Arial Nova" panose="020B0504020202020204" pitchFamily="34" charset="0"/>
              </a:rPr>
              <a:t>PARA ENVIAR O ARQUIVO DO SEU TRABALHO</a:t>
            </a:r>
            <a:endParaRPr lang="pt-BR" sz="1300" dirty="0">
              <a:latin typeface="Arial Nova" panose="020B0504020202020204" pitchFamily="34" charset="0"/>
            </a:endParaRPr>
          </a:p>
          <a:p>
            <a:endParaRPr lang="pt-BR" sz="1300" dirty="0">
              <a:latin typeface="Arial Nova" panose="020B0504020202020204" pitchFamily="34" charset="0"/>
            </a:endParaRPr>
          </a:p>
          <a:p>
            <a:pPr>
              <a:tabLst>
                <a:tab pos="895350" algn="l"/>
              </a:tabLst>
            </a:pPr>
            <a:r>
              <a:rPr lang="pt-BR" sz="1300" dirty="0">
                <a:latin typeface="Arial Nova" panose="020B0504020202020204" pitchFamily="34" charset="0"/>
              </a:rPr>
              <a:t>1 - Formate seu trabalho em um arquivo </a:t>
            </a:r>
            <a:r>
              <a:rPr lang="pt-BR" sz="1300" b="1" dirty="0" err="1">
                <a:solidFill>
                  <a:srgbClr val="FF0000"/>
                </a:solidFill>
                <a:latin typeface="Arial Nova" panose="020B0504020202020204" pitchFamily="34" charset="0"/>
              </a:rPr>
              <a:t>power</a:t>
            </a:r>
            <a:r>
              <a:rPr lang="pt-BR" sz="1300" b="1" dirty="0">
                <a:solidFill>
                  <a:srgbClr val="FF0000"/>
                </a:solidFill>
                <a:latin typeface="Arial Nova" panose="020B0504020202020204" pitchFamily="34" charset="0"/>
              </a:rPr>
              <a:t> point</a:t>
            </a:r>
            <a:r>
              <a:rPr lang="pt-BR" sz="1300" dirty="0">
                <a:latin typeface="Arial Nova" panose="020B0504020202020204" pitchFamily="34" charset="0"/>
              </a:rPr>
              <a:t>, </a:t>
            </a:r>
            <a:r>
              <a:rPr lang="pt-BR" sz="1200" dirty="0">
                <a:latin typeface="Arial Nova" panose="020B0504020202020204" pitchFamily="34" charset="0"/>
              </a:rPr>
              <a:t>contendo </a:t>
            </a:r>
            <a:r>
              <a:rPr lang="pt-BR" sz="1200" b="1" dirty="0">
                <a:solidFill>
                  <a:srgbClr val="FF0000"/>
                </a:solidFill>
                <a:latin typeface="Arial Nova" panose="020B0504020202020204" pitchFamily="34" charset="0"/>
              </a:rPr>
              <a:t>06 (SEIS)</a:t>
            </a:r>
            <a:r>
              <a:rPr lang="pt-BR" sz="1200" dirty="0">
                <a:latin typeface="Arial Nova" panose="020B0504020202020204" pitchFamily="34" charset="0"/>
              </a:rPr>
              <a:t> </a:t>
            </a:r>
            <a:r>
              <a:rPr lang="pt-BR" sz="1200" b="1" dirty="0">
                <a:solidFill>
                  <a:srgbClr val="FF0000"/>
                </a:solidFill>
                <a:latin typeface="Arial Nova" panose="020B0504020202020204" pitchFamily="34" charset="0"/>
              </a:rPr>
              <a:t>slides, </a:t>
            </a:r>
            <a:r>
              <a:rPr lang="pt-BR" sz="1300" dirty="0">
                <a:latin typeface="Arial Nova" panose="020B0504020202020204" pitchFamily="34" charset="0"/>
              </a:rPr>
              <a:t>com no máximo </a:t>
            </a:r>
            <a:r>
              <a:rPr lang="pt-BR" sz="1300" u="sng" dirty="0">
                <a:latin typeface="Arial Nova" panose="020B0504020202020204" pitchFamily="34" charset="0"/>
              </a:rPr>
              <a:t>5 megabytes</a:t>
            </a:r>
            <a:endParaRPr lang="pt-BR" sz="1300" dirty="0">
              <a:latin typeface="Arial Nova" panose="020B0504020202020204" pitchFamily="34" charset="0"/>
            </a:endParaRPr>
          </a:p>
          <a:p>
            <a:pPr>
              <a:tabLst>
                <a:tab pos="268288" algn="l"/>
              </a:tabLst>
            </a:pPr>
            <a:r>
              <a:rPr lang="pt-BR" sz="1300" dirty="0">
                <a:latin typeface="Arial Nova" panose="020B0504020202020204" pitchFamily="34" charset="0"/>
              </a:rPr>
              <a:t>	de tamanho total, seguindo este </a:t>
            </a:r>
            <a:r>
              <a:rPr lang="pt-BR" sz="1300" b="1" i="1" dirty="0" err="1">
                <a:latin typeface="Arial Nova" panose="020B0504020202020204" pitchFamily="34" charset="0"/>
              </a:rPr>
              <a:t>template</a:t>
            </a:r>
            <a:r>
              <a:rPr lang="bg-BG" sz="1300" i="1" dirty="0">
                <a:latin typeface="Arial Nova" panose="020B0504020202020204" pitchFamily="34" charset="0"/>
              </a:rPr>
              <a:t> </a:t>
            </a:r>
            <a:r>
              <a:rPr lang="bg-BG" sz="1300" dirty="0">
                <a:latin typeface="Arial Nova" panose="020B0504020202020204" pitchFamily="34" charset="0"/>
              </a:rPr>
              <a:t>(</a:t>
            </a:r>
            <a:r>
              <a:rPr lang="bg-BG" sz="1300" b="1" dirty="0">
                <a:solidFill>
                  <a:srgbClr val="FF0000"/>
                </a:solidFill>
                <a:latin typeface="Arial Nova" panose="020B0504020202020204" pitchFamily="34" charset="0"/>
              </a:rPr>
              <a:t>Não utilize vídeos e/ou animações em sua apresentação</a:t>
            </a:r>
            <a:r>
              <a:rPr lang="bg-BG" sz="1300" dirty="0">
                <a:latin typeface="Arial Nova" panose="020B0504020202020204" pitchFamily="34" charset="0"/>
              </a:rPr>
              <a:t>)</a:t>
            </a:r>
            <a:r>
              <a:rPr lang="pt-BR" sz="1300" dirty="0">
                <a:latin typeface="Arial Nova" panose="020B0504020202020204" pitchFamily="34" charset="0"/>
              </a:rPr>
              <a:t>; </a:t>
            </a:r>
          </a:p>
          <a:p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300" dirty="0">
                <a:latin typeface="Arial Nova" panose="020B0504020202020204" pitchFamily="34" charset="0"/>
              </a:rPr>
              <a:t>2 - Salve o trabalho no formato </a:t>
            </a:r>
            <a:r>
              <a:rPr lang="pt-BR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PDF</a:t>
            </a:r>
            <a:r>
              <a:rPr lang="pt-BR" sz="1300" dirty="0">
                <a:latin typeface="Arial Nova" panose="020B0504020202020204" pitchFamily="34" charset="0"/>
              </a:rPr>
              <a:t>;</a:t>
            </a:r>
          </a:p>
          <a:p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300" dirty="0">
                <a:latin typeface="Arial Nova" panose="020B0504020202020204" pitchFamily="34" charset="0"/>
              </a:rPr>
              <a:t>3 - No sistema de envio, clique na aba “Trabalhos” e na listagem de trabalhos com </a:t>
            </a:r>
            <a:r>
              <a:rPr lang="pt-BR" sz="1300" dirty="0" err="1">
                <a:latin typeface="Arial Nova" panose="020B0504020202020204" pitchFamily="34" charset="0"/>
              </a:rPr>
              <a:t>ressubmissão</a:t>
            </a:r>
            <a:r>
              <a:rPr lang="pt-BR" sz="1300" dirty="0">
                <a:latin typeface="Arial Nova" panose="020B0504020202020204" pitchFamily="34" charset="0"/>
              </a:rPr>
              <a:t> requerida, escolha o trabalho que deseja enviar o </a:t>
            </a:r>
            <a:r>
              <a:rPr lang="pt-BR" sz="1300" b="1" dirty="0">
                <a:latin typeface="Arial Nova" panose="020B0504020202020204" pitchFamily="34" charset="0"/>
              </a:rPr>
              <a:t>e-pôster;</a:t>
            </a:r>
          </a:p>
          <a:p>
            <a:endParaRPr lang="pt-BR" sz="1300" b="1" dirty="0">
              <a:latin typeface="Arial Nova" panose="020B0504020202020204" pitchFamily="34" charset="0"/>
            </a:endParaRPr>
          </a:p>
          <a:p>
            <a:r>
              <a:rPr lang="pt-BR" sz="1300" dirty="0">
                <a:latin typeface="Arial Nova" panose="020B0504020202020204" pitchFamily="34" charset="0"/>
              </a:rPr>
              <a:t>4</a:t>
            </a:r>
            <a:r>
              <a:rPr lang="pt-BR" sz="1300" b="1" dirty="0">
                <a:latin typeface="Arial Nova" panose="020B0504020202020204" pitchFamily="34" charset="0"/>
              </a:rPr>
              <a:t> - </a:t>
            </a:r>
            <a:r>
              <a:rPr lang="pt-BR" sz="1300" dirty="0">
                <a:latin typeface="Arial Nova" panose="020B0504020202020204" pitchFamily="34" charset="0"/>
              </a:rPr>
              <a:t>Selecione o arquivo em </a:t>
            </a:r>
            <a:r>
              <a:rPr lang="pt-BR" sz="1400" b="1" dirty="0">
                <a:solidFill>
                  <a:srgbClr val="FF0000"/>
                </a:solidFill>
                <a:latin typeface="Arial Nova" panose="020B0504020202020204" pitchFamily="34" charset="0"/>
              </a:rPr>
              <a:t>PDF</a:t>
            </a:r>
            <a:r>
              <a:rPr lang="pt-BR" sz="1300" dirty="0">
                <a:latin typeface="Arial Nova" panose="020B0504020202020204" pitchFamily="34" charset="0"/>
              </a:rPr>
              <a:t>, salvo no seu computador;</a:t>
            </a:r>
          </a:p>
          <a:p>
            <a:endParaRPr lang="pt-BR" sz="1300" dirty="0">
              <a:latin typeface="Arial Nova" panose="020B0504020202020204" pitchFamily="34" charset="0"/>
            </a:endParaRPr>
          </a:p>
          <a:p>
            <a:r>
              <a:rPr lang="pt-BR" sz="1300" dirty="0">
                <a:latin typeface="Arial Nova" panose="020B0504020202020204" pitchFamily="34" charset="0"/>
              </a:rPr>
              <a:t>5 - Clique em </a:t>
            </a:r>
            <a:r>
              <a:rPr lang="pt-BR" sz="1300" b="1" dirty="0">
                <a:solidFill>
                  <a:srgbClr val="FF0000"/>
                </a:solidFill>
                <a:latin typeface="Arial Nova" panose="020B0504020202020204" pitchFamily="34" charset="0"/>
              </a:rPr>
              <a:t>Enviar E-Pôster</a:t>
            </a:r>
            <a:r>
              <a:rPr lang="pt-BR" sz="1300" dirty="0">
                <a:latin typeface="Arial Nova" panose="020B0504020202020204" pitchFamily="34" charset="0"/>
              </a:rPr>
              <a:t>.</a:t>
            </a:r>
          </a:p>
          <a:p>
            <a:pPr algn="ctr"/>
            <a:br>
              <a:rPr lang="pt-BR" sz="1300" dirty="0">
                <a:latin typeface="Arial Nova" panose="020B0504020202020204" pitchFamily="34" charset="0"/>
              </a:rPr>
            </a:br>
            <a:r>
              <a:rPr lang="pt-BR" sz="1200" b="1" dirty="0">
                <a:latin typeface="Arial Nova" panose="020B0504020202020204" pitchFamily="34" charset="0"/>
              </a:rPr>
              <a:t>Executar os passos de 1 a 5 para cada um dos trabalhos aprovados, para apresentação no formato E-Pôster.</a:t>
            </a:r>
            <a:endParaRPr lang="pt-BR" sz="1200" dirty="0">
              <a:latin typeface="Arial Nova" panose="020B0504020202020204" pitchFamily="34" charset="0"/>
            </a:endParaRPr>
          </a:p>
        </p:txBody>
      </p:sp>
      <p:sp>
        <p:nvSpPr>
          <p:cNvPr id="13314" name="CaixaDeTexto 4"/>
          <p:cNvSpPr txBox="1">
            <a:spLocks noChangeArrowheads="1"/>
          </p:cNvSpPr>
          <p:nvPr/>
        </p:nvSpPr>
        <p:spPr bwMode="auto">
          <a:xfrm>
            <a:off x="357188" y="44624"/>
            <a:ext cx="8453436" cy="35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700" b="1" i="1" dirty="0">
                <a:solidFill>
                  <a:srgbClr val="9E0000"/>
                </a:solidFill>
                <a:latin typeface="Arial Nova" panose="020B0504020202020204" pitchFamily="34" charset="0"/>
              </a:rPr>
              <a:t>REGRAS PARA FORMATAÇÃO E ENVIO DO ARQUIVO DO E-POSTER</a:t>
            </a:r>
          </a:p>
        </p:txBody>
      </p:sp>
      <p:sp>
        <p:nvSpPr>
          <p:cNvPr id="13315" name="CaixaDeTexto 5"/>
          <p:cNvSpPr txBox="1">
            <a:spLocks noChangeArrowheads="1"/>
          </p:cNvSpPr>
          <p:nvPr/>
        </p:nvSpPr>
        <p:spPr bwMode="auto">
          <a:xfrm>
            <a:off x="357188" y="6165304"/>
            <a:ext cx="845343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1200" dirty="0">
                <a:solidFill>
                  <a:srgbClr val="0000C8"/>
                </a:solidFill>
                <a:latin typeface="Arial Nova" panose="020B0504020202020204" pitchFamily="34" charset="0"/>
              </a:rPr>
              <a:t>Acesse: www.socesp2026.org.br  -   para verificar seus trabalhos aprovados e enviar o arquivo de seu E-Pôster  </a:t>
            </a:r>
          </a:p>
        </p:txBody>
      </p:sp>
      <p:sp>
        <p:nvSpPr>
          <p:cNvPr id="13316" name="CaixaDeTexto 5"/>
          <p:cNvSpPr txBox="1">
            <a:spLocks noChangeArrowheads="1"/>
          </p:cNvSpPr>
          <p:nvPr/>
        </p:nvSpPr>
        <p:spPr bwMode="auto">
          <a:xfrm>
            <a:off x="0" y="6382489"/>
            <a:ext cx="914400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pt-BR" sz="2200" b="1" dirty="0">
                <a:solidFill>
                  <a:srgbClr val="9E0000"/>
                </a:solidFill>
                <a:latin typeface="Arial Nova" panose="020B0504020202020204" pitchFamily="34" charset="0"/>
              </a:rPr>
              <a:t>EXCLUA ESTE SLIDE ANTES DE SALVAR SUA APRESENTAÇÃO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ctrTitle"/>
          </p:nvPr>
        </p:nvSpPr>
        <p:spPr>
          <a:xfrm>
            <a:off x="714348" y="2214554"/>
            <a:ext cx="7772400" cy="642373"/>
          </a:xfrm>
        </p:spPr>
        <p:txBody>
          <a:bodyPr/>
          <a:lstStyle/>
          <a:p>
            <a:pPr eaLnBrk="1" hangingPunct="1"/>
            <a:r>
              <a:rPr lang="pt-BR" sz="2400" b="1" dirty="0">
                <a:ea typeface="ＭＳ Ｐゴシック" pitchFamily="34" charset="-128"/>
              </a:rPr>
              <a:t>Título do Trabalho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60548" y="2977493"/>
            <a:ext cx="6480000" cy="35662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000" dirty="0">
                <a:ea typeface="+mn-ea"/>
                <a:cs typeface="+mn-cs"/>
              </a:rPr>
              <a:t>Autor do Trabalho</a:t>
            </a:r>
          </a:p>
        </p:txBody>
      </p:sp>
      <p:sp>
        <p:nvSpPr>
          <p:cNvPr id="5" name="Subtítulo 2"/>
          <p:cNvSpPr txBox="1">
            <a:spLocks/>
          </p:cNvSpPr>
          <p:nvPr/>
        </p:nvSpPr>
        <p:spPr>
          <a:xfrm>
            <a:off x="1360548" y="3451880"/>
            <a:ext cx="6480000" cy="37730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sz="16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rPr>
              <a:t>Co-Autores</a:t>
            </a:r>
          </a:p>
        </p:txBody>
      </p:sp>
      <p:sp>
        <p:nvSpPr>
          <p:cNvPr id="14341" name="Subtítulo 2"/>
          <p:cNvSpPr txBox="1">
            <a:spLocks/>
          </p:cNvSpPr>
          <p:nvPr/>
        </p:nvSpPr>
        <p:spPr bwMode="auto">
          <a:xfrm>
            <a:off x="1360548" y="3946953"/>
            <a:ext cx="6480000" cy="345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pitchFamily="34" charset="0"/>
              <a:buNone/>
            </a:pPr>
            <a:r>
              <a:rPr lang="pt-BR" sz="1600" dirty="0">
                <a:solidFill>
                  <a:srgbClr val="898989"/>
                </a:solidFill>
                <a:latin typeface="Calibri" pitchFamily="34" charset="0"/>
              </a:rPr>
              <a:t>Instituição</a:t>
            </a:r>
          </a:p>
        </p:txBody>
      </p:sp>
      <p:sp>
        <p:nvSpPr>
          <p:cNvPr id="14342" name="CaixaDeTexto 6"/>
          <p:cNvSpPr txBox="1">
            <a:spLocks noChangeArrowheads="1"/>
          </p:cNvSpPr>
          <p:nvPr/>
        </p:nvSpPr>
        <p:spPr bwMode="auto">
          <a:xfrm>
            <a:off x="6516688" y="441611"/>
            <a:ext cx="2071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i="1" dirty="0">
                <a:solidFill>
                  <a:srgbClr val="FF0000"/>
                </a:solidFill>
                <a:latin typeface="Arial Nova" panose="020B0504020202020204" pitchFamily="34" charset="0"/>
              </a:rPr>
              <a:t>Insira aqui o Logo de sua Instituição</a:t>
            </a:r>
          </a:p>
        </p:txBody>
      </p:sp>
      <p:sp>
        <p:nvSpPr>
          <p:cNvPr id="10" name="Título 1"/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9" name="Oval 8"/>
          <p:cNvSpPr/>
          <p:nvPr/>
        </p:nvSpPr>
        <p:spPr>
          <a:xfrm>
            <a:off x="8572528" y="4786322"/>
            <a:ext cx="360362" cy="360363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Título 1"/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F687E665-469C-DE77-86C2-187E4B01E8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17" y="375960"/>
            <a:ext cx="1919327" cy="161288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79F808A6-5CCB-2EF5-19F8-E2C740C54341}"/>
              </a:ext>
            </a:extLst>
          </p:cNvPr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3ABA9527-F577-67FB-F84F-49599C91CD5F}"/>
              </a:ext>
            </a:extLst>
          </p:cNvPr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482AB8EA-DA2F-CE82-37B7-13D52E8D0C9A}"/>
              </a:ext>
            </a:extLst>
          </p:cNvPr>
          <p:cNvSpPr txBox="1">
            <a:spLocks/>
          </p:cNvSpPr>
          <p:nvPr/>
        </p:nvSpPr>
        <p:spPr bwMode="auto">
          <a:xfrm>
            <a:off x="-325437" y="6342792"/>
            <a:ext cx="8966199" cy="357190"/>
          </a:xfrm>
          <a:prstGeom prst="roundRect">
            <a:avLst/>
          </a:prstGeom>
          <a:solidFill>
            <a:srgbClr val="ECECEC"/>
          </a:solidFill>
          <a:ln w="2857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8DDE3415-5F63-09AF-C749-2A142A83FC9A}"/>
              </a:ext>
            </a:extLst>
          </p:cNvPr>
          <p:cNvSpPr txBox="1"/>
          <p:nvPr/>
        </p:nvSpPr>
        <p:spPr>
          <a:xfrm>
            <a:off x="179512" y="6382887"/>
            <a:ext cx="65344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6C0000"/>
                </a:solidFill>
              </a:rPr>
              <a:t>46º Congresso da Sociedade de Cardiologia do Estado de São Paulo - 04 a 06 de junho de 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57DCA1B9-BACC-42E0-CB13-2DDB594B34FA}"/>
              </a:ext>
            </a:extLst>
          </p:cNvPr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F0D5832F-1257-EF6F-2ECC-29D1739B21F1}"/>
              </a:ext>
            </a:extLst>
          </p:cNvPr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D176D97F-7D01-686A-2369-C0F1F2A1B814}"/>
              </a:ext>
            </a:extLst>
          </p:cNvPr>
          <p:cNvSpPr txBox="1">
            <a:spLocks/>
          </p:cNvSpPr>
          <p:nvPr/>
        </p:nvSpPr>
        <p:spPr bwMode="auto">
          <a:xfrm>
            <a:off x="-325437" y="6342792"/>
            <a:ext cx="8966199" cy="357190"/>
          </a:xfrm>
          <a:prstGeom prst="roundRect">
            <a:avLst/>
          </a:prstGeom>
          <a:solidFill>
            <a:srgbClr val="ECECEC"/>
          </a:solidFill>
          <a:ln w="2857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D69A111D-71BB-4913-B0F6-BA2FF9A4AA6D}"/>
              </a:ext>
            </a:extLst>
          </p:cNvPr>
          <p:cNvSpPr txBox="1"/>
          <p:nvPr/>
        </p:nvSpPr>
        <p:spPr>
          <a:xfrm>
            <a:off x="179512" y="6382887"/>
            <a:ext cx="65344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6C0000"/>
                </a:solidFill>
              </a:rPr>
              <a:t>46º Congresso da Sociedade de Cardiologia do Estado de São Paulo - 04 a 06 de junho de 2026</a:t>
            </a:r>
          </a:p>
        </p:txBody>
      </p:sp>
    </p:spTree>
    <p:extLst>
      <p:ext uri="{BB962C8B-B14F-4D97-AF65-F5344CB8AC3E}">
        <p14:creationId xmlns:p14="http://schemas.microsoft.com/office/powerpoint/2010/main" val="1665932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71E4E3-1924-CDD0-040E-45BD04E05686}"/>
              </a:ext>
            </a:extLst>
          </p:cNvPr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3" name="Título 1">
            <a:extLst>
              <a:ext uri="{FF2B5EF4-FFF2-40B4-BE49-F238E27FC236}">
                <a16:creationId xmlns:a16="http://schemas.microsoft.com/office/drawing/2014/main" id="{51D6A147-F6FF-7EEB-87E7-B70316815CDE}"/>
              </a:ext>
            </a:extLst>
          </p:cNvPr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B089380B-A041-8D57-8BAC-7D69AD8949C9}"/>
              </a:ext>
            </a:extLst>
          </p:cNvPr>
          <p:cNvSpPr txBox="1">
            <a:spLocks/>
          </p:cNvSpPr>
          <p:nvPr/>
        </p:nvSpPr>
        <p:spPr bwMode="auto">
          <a:xfrm>
            <a:off x="-325437" y="6342792"/>
            <a:ext cx="8966199" cy="357190"/>
          </a:xfrm>
          <a:prstGeom prst="roundRect">
            <a:avLst/>
          </a:prstGeom>
          <a:solidFill>
            <a:srgbClr val="ECECEC"/>
          </a:solidFill>
          <a:ln w="2857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692C1DE2-B0FA-DB78-2A31-7444BD65A0DE}"/>
              </a:ext>
            </a:extLst>
          </p:cNvPr>
          <p:cNvSpPr txBox="1"/>
          <p:nvPr/>
        </p:nvSpPr>
        <p:spPr>
          <a:xfrm>
            <a:off x="179512" y="6382887"/>
            <a:ext cx="65344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6C0000"/>
                </a:solidFill>
              </a:rPr>
              <a:t>46º Congresso da Sociedade de Cardiologia do Estado de São Paulo - 04 a 06 de junho de 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43F4B1CB-A52D-34BF-9766-4C9FBC2AAC97}"/>
              </a:ext>
            </a:extLst>
          </p:cNvPr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8F431FE-4CAF-6252-B3A3-232CAF14E09A}"/>
              </a:ext>
            </a:extLst>
          </p:cNvPr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6" name="Título 1">
            <a:extLst>
              <a:ext uri="{FF2B5EF4-FFF2-40B4-BE49-F238E27FC236}">
                <a16:creationId xmlns:a16="http://schemas.microsoft.com/office/drawing/2014/main" id="{001CD805-1B89-7FB4-5372-6A938C8E42B7}"/>
              </a:ext>
            </a:extLst>
          </p:cNvPr>
          <p:cNvSpPr txBox="1">
            <a:spLocks/>
          </p:cNvSpPr>
          <p:nvPr/>
        </p:nvSpPr>
        <p:spPr bwMode="auto">
          <a:xfrm>
            <a:off x="-325437" y="6342792"/>
            <a:ext cx="8966199" cy="357190"/>
          </a:xfrm>
          <a:prstGeom prst="roundRect">
            <a:avLst/>
          </a:prstGeom>
          <a:solidFill>
            <a:srgbClr val="ECECEC"/>
          </a:solidFill>
          <a:ln w="2857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5C4494AB-35F2-FA51-6CB2-A0976B948DD2}"/>
              </a:ext>
            </a:extLst>
          </p:cNvPr>
          <p:cNvSpPr txBox="1"/>
          <p:nvPr/>
        </p:nvSpPr>
        <p:spPr>
          <a:xfrm>
            <a:off x="179512" y="6382887"/>
            <a:ext cx="65344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6C0000"/>
                </a:solidFill>
              </a:rPr>
              <a:t>46º Congresso da Sociedade de Cardiologia do Estado de São Paulo - 04 a 06 de junho de 2026</a:t>
            </a:r>
          </a:p>
        </p:txBody>
      </p:sp>
      <p:sp>
        <p:nvSpPr>
          <p:cNvPr id="15" name="Título 1">
            <a:extLst>
              <a:ext uri="{FF2B5EF4-FFF2-40B4-BE49-F238E27FC236}">
                <a16:creationId xmlns:a16="http://schemas.microsoft.com/office/drawing/2014/main" id="{F3BC47B6-C6E8-5B57-4232-88E42B055137}"/>
              </a:ext>
            </a:extLst>
          </p:cNvPr>
          <p:cNvSpPr txBox="1">
            <a:spLocks/>
          </p:cNvSpPr>
          <p:nvPr/>
        </p:nvSpPr>
        <p:spPr bwMode="auto">
          <a:xfrm>
            <a:off x="4971857" y="4692094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:a16="http://schemas.microsoft.com/office/drawing/2014/main" id="{B81F452D-C346-DFCB-F73D-CF603665B618}"/>
              </a:ext>
            </a:extLst>
          </p:cNvPr>
          <p:cNvSpPr txBox="1">
            <a:spLocks/>
          </p:cNvSpPr>
          <p:nvPr/>
        </p:nvSpPr>
        <p:spPr bwMode="auto">
          <a:xfrm>
            <a:off x="8640763" y="6381750"/>
            <a:ext cx="468312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anchor="ctr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ＭＳ Ｐゴシック" charset="0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pt-BR" sz="1200" b="1" dirty="0">
                <a:solidFill>
                  <a:schemeClr val="bg1">
                    <a:lumMod val="85000"/>
                  </a:schemeClr>
                </a:solidFill>
              </a:rPr>
              <a:t>1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793530D4-390B-B11C-2A87-85EB9BC04461}"/>
              </a:ext>
            </a:extLst>
          </p:cNvPr>
          <p:cNvSpPr txBox="1">
            <a:spLocks/>
          </p:cNvSpPr>
          <p:nvPr/>
        </p:nvSpPr>
        <p:spPr bwMode="auto">
          <a:xfrm>
            <a:off x="8744962" y="6342792"/>
            <a:ext cx="325436" cy="357190"/>
          </a:xfrm>
          <a:prstGeom prst="roundRect">
            <a:avLst/>
          </a:prstGeom>
          <a:solidFill>
            <a:srgbClr val="9E0000"/>
          </a:solidFill>
          <a:ln w="28575">
            <a:solidFill>
              <a:srgbClr val="9E0000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sz="1200" b="1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4A44B1B-CC29-2478-E9C1-578255233B4D}"/>
              </a:ext>
            </a:extLst>
          </p:cNvPr>
          <p:cNvSpPr txBox="1">
            <a:spLocks/>
          </p:cNvSpPr>
          <p:nvPr/>
        </p:nvSpPr>
        <p:spPr bwMode="auto">
          <a:xfrm>
            <a:off x="-325437" y="6342792"/>
            <a:ext cx="8966199" cy="357190"/>
          </a:xfrm>
          <a:prstGeom prst="roundRect">
            <a:avLst/>
          </a:prstGeom>
          <a:solidFill>
            <a:srgbClr val="ECECEC"/>
          </a:solidFill>
          <a:ln w="2857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pt-BR" sz="12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10D6ED4-892A-4EDB-BC05-C3F90213D5D4}"/>
              </a:ext>
            </a:extLst>
          </p:cNvPr>
          <p:cNvSpPr txBox="1"/>
          <p:nvPr/>
        </p:nvSpPr>
        <p:spPr>
          <a:xfrm>
            <a:off x="179512" y="6382887"/>
            <a:ext cx="653447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200" dirty="0">
                <a:solidFill>
                  <a:srgbClr val="6C0000"/>
                </a:solidFill>
              </a:rPr>
              <a:t>46º Congresso da Sociedade de Cardiologia do Estado de São Paulo - 04 a 06 de junho de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</TotalTime>
  <Words>412</Words>
  <Application>Microsoft Macintosh PowerPoint</Application>
  <PresentationFormat>Apresentação na tela (4:3)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2" baseType="lpstr">
      <vt:lpstr>ＭＳ Ｐゴシック</vt:lpstr>
      <vt:lpstr>Arial</vt:lpstr>
      <vt:lpstr>Arial Nova</vt:lpstr>
      <vt:lpstr>Calibri</vt:lpstr>
      <vt:lpstr>Tema do Office</vt:lpstr>
      <vt:lpstr>Apresentação do PowerPoint</vt:lpstr>
      <vt:lpstr>Título do Trabalho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SD EVENTOS</dc:creator>
  <cp:lastModifiedBy>Claudio Duarte</cp:lastModifiedBy>
  <cp:revision>45</cp:revision>
  <dcterms:created xsi:type="dcterms:W3CDTF">2017-04-30T21:19:31Z</dcterms:created>
  <dcterms:modified xsi:type="dcterms:W3CDTF">2026-04-15T23:28:14Z</dcterms:modified>
</cp:coreProperties>
</file>